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4"/>
  </p:notesMasterIdLst>
  <p:sldIdLst>
    <p:sldId id="256" r:id="rId2"/>
    <p:sldId id="257" r:id="rId3"/>
    <p:sldId id="258" r:id="rId4"/>
    <p:sldId id="273" r:id="rId5"/>
    <p:sldId id="259" r:id="rId6"/>
    <p:sldId id="260" r:id="rId7"/>
    <p:sldId id="274" r:id="rId8"/>
    <p:sldId id="261" r:id="rId9"/>
    <p:sldId id="262" r:id="rId10"/>
    <p:sldId id="263" r:id="rId11"/>
    <p:sldId id="264" r:id="rId12"/>
    <p:sldId id="275" r:id="rId13"/>
    <p:sldId id="265" r:id="rId14"/>
    <p:sldId id="266" r:id="rId15"/>
    <p:sldId id="276" r:id="rId16"/>
    <p:sldId id="267" r:id="rId17"/>
    <p:sldId id="268" r:id="rId18"/>
    <p:sldId id="277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12" y="-1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1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993B990-198F-42A9-A062-E37BED101BB5}" type="datetimeFigureOut">
              <a:rPr lang="it-IT"/>
              <a:pPr>
                <a:defRPr/>
              </a:pPr>
              <a:t>16/01/17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9328980-66DD-4D0C-BBB2-7C0DF8096F82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6969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717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CACD23-05C1-4E6E-9EFA-63DB16AFC351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328980-66DD-4D0C-BBB2-7C0DF8096F82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9CF23C-1504-45CE-A426-1BD5523B363D}" type="datetimeFigureOut">
              <a:rPr lang="it-IT" smtClean="0"/>
              <a:pPr>
                <a:defRPr/>
              </a:pPr>
              <a:t>16/01/17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88C56-2C91-4DAF-B92B-F48AEF9D29B8}" type="slidenum">
              <a:rPr lang="it-IT" smtClean="0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963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9CF23C-1504-45CE-A426-1BD5523B363D}" type="datetimeFigureOut">
              <a:rPr lang="it-IT" smtClean="0"/>
              <a:pPr>
                <a:defRPr/>
              </a:pPr>
              <a:t>16/01/17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88C56-2C91-4DAF-B92B-F48AEF9D29B8}" type="slidenum">
              <a:rPr lang="it-IT" smtClean="0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2743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9CF23C-1504-45CE-A426-1BD5523B363D}" type="datetimeFigureOut">
              <a:rPr lang="it-IT" smtClean="0"/>
              <a:pPr>
                <a:defRPr/>
              </a:pPr>
              <a:t>16/01/17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88C56-2C91-4DAF-B92B-F48AEF9D29B8}" type="slidenum">
              <a:rPr lang="it-IT" smtClean="0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0513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E346A-1B58-4EB2-A4CA-395B5AE19F45}" type="datetimeFigureOut">
              <a:rPr lang="it-IT"/>
              <a:pPr>
                <a:defRPr/>
              </a:pPr>
              <a:t>16/01/17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AAED1-A491-4F63-91C0-28BE512D5A72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14546" y="142860"/>
            <a:ext cx="6472254" cy="1143000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piè di pagina 3"/>
          <p:cNvSpPr>
            <a:spLocks noGrp="1"/>
          </p:cNvSpPr>
          <p:nvPr>
            <p:ph type="ftr" sz="quarter" idx="10"/>
          </p:nvPr>
        </p:nvSpPr>
        <p:spPr>
          <a:xfrm>
            <a:off x="357188" y="1785938"/>
            <a:ext cx="8572500" cy="4572000"/>
          </a:xfrm>
        </p:spPr>
        <p:txBody>
          <a:bodyPr/>
          <a:lstStyle>
            <a:lvl1pPr>
              <a:defRPr sz="5000">
                <a:solidFill>
                  <a:schemeClr val="tx1"/>
                </a:solidFill>
                <a:latin typeface="+mj-lt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it-IT"/>
              <a:t>Contenuto Slide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6931-D129-A645-9D99-058D9C9AE5DE}" type="datetimeFigureOut">
              <a:rPr lang="it-IT" smtClean="0"/>
              <a:t>16/01/17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48943-63DB-2C4E-A81D-8764BD78D5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9785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9CF23C-1504-45CE-A426-1BD5523B363D}" type="datetimeFigureOut">
              <a:rPr lang="it-IT" smtClean="0"/>
              <a:pPr>
                <a:defRPr/>
              </a:pPr>
              <a:t>16/01/17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88C56-2C91-4DAF-B92B-F48AEF9D29B8}" type="slidenum">
              <a:rPr lang="it-IT" smtClean="0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08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9CF23C-1504-45CE-A426-1BD5523B363D}" type="datetimeFigureOut">
              <a:rPr lang="it-IT" smtClean="0"/>
              <a:pPr>
                <a:defRPr/>
              </a:pPr>
              <a:t>16/01/17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88C56-2C91-4DAF-B92B-F48AEF9D29B8}" type="slidenum">
              <a:rPr lang="it-IT" smtClean="0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698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9CF23C-1504-45CE-A426-1BD5523B363D}" type="datetimeFigureOut">
              <a:rPr lang="it-IT" smtClean="0"/>
              <a:pPr>
                <a:defRPr/>
              </a:pPr>
              <a:t>16/01/17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88C56-2C91-4DAF-B92B-F48AEF9D29B8}" type="slidenum">
              <a:rPr lang="it-IT" smtClean="0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341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9CF23C-1504-45CE-A426-1BD5523B363D}" type="datetimeFigureOut">
              <a:rPr lang="it-IT" smtClean="0"/>
              <a:pPr>
                <a:defRPr/>
              </a:pPr>
              <a:t>16/01/17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88C56-2C91-4DAF-B92B-F48AEF9D29B8}" type="slidenum">
              <a:rPr lang="it-IT" smtClean="0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4795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9CF23C-1504-45CE-A426-1BD5523B363D}" type="datetimeFigureOut">
              <a:rPr lang="it-IT" smtClean="0"/>
              <a:pPr>
                <a:defRPr/>
              </a:pPr>
              <a:t>16/01/17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88C56-2C91-4DAF-B92B-F48AEF9D29B8}" type="slidenum">
              <a:rPr lang="it-IT" smtClean="0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381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9CF23C-1504-45CE-A426-1BD5523B363D}" type="datetimeFigureOut">
              <a:rPr lang="it-IT" smtClean="0"/>
              <a:pPr>
                <a:defRPr/>
              </a:pPr>
              <a:t>16/01/17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88C56-2C91-4DAF-B92B-F48AEF9D29B8}" type="slidenum">
              <a:rPr lang="it-IT" smtClean="0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82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9CF23C-1504-45CE-A426-1BD5523B363D}" type="datetimeFigureOut">
              <a:rPr lang="it-IT" smtClean="0"/>
              <a:pPr>
                <a:defRPr/>
              </a:pPr>
              <a:t>16/01/17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88C56-2C91-4DAF-B92B-F48AEF9D29B8}" type="slidenum">
              <a:rPr lang="it-IT" smtClean="0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19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E9CF23C-1504-45CE-A426-1BD5523B363D}" type="datetimeFigureOut">
              <a:rPr lang="it-IT" smtClean="0"/>
              <a:pPr>
                <a:defRPr/>
              </a:pPr>
              <a:t>16/01/17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6288C56-2C91-4DAF-B92B-F48AEF9D29B8}" type="slidenum">
              <a:rPr lang="it-IT" smtClean="0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151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ctrTitle" idx="4294967295"/>
          </p:nvPr>
        </p:nvSpPr>
        <p:spPr>
          <a:xfrm>
            <a:off x="2786063" y="2133600"/>
            <a:ext cx="6357937" cy="3081338"/>
          </a:xfrm>
        </p:spPr>
        <p:txBody>
          <a:bodyPr/>
          <a:lstStyle/>
          <a:p>
            <a:pPr eaLnBrk="1" hangingPunct="1"/>
            <a:r>
              <a:rPr lang="it-IT" dirty="0" smtClean="0"/>
              <a:t>Lezione n.16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b="1" dirty="0" smtClean="0"/>
              <a:t>“ La Grafologia e </a:t>
            </a:r>
            <a:r>
              <a:rPr lang="it-IT" b="1" i="1" dirty="0" smtClean="0"/>
              <a:t>l’interazione nei Gruppi </a:t>
            </a:r>
            <a:r>
              <a:rPr lang="it-IT" b="1" dirty="0" smtClean="0"/>
              <a:t>”</a:t>
            </a:r>
          </a:p>
        </p:txBody>
      </p:sp>
      <p:pic>
        <p:nvPicPr>
          <p:cNvPr id="2" name="Immagine 1" descr="LOGO SCELT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27325" cy="22768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Leadership ed adulti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algn="just">
              <a:buNone/>
            </a:pPr>
            <a:r>
              <a:rPr lang="it-IT" dirty="0" smtClean="0"/>
              <a:t>Queste caratteristiche dei gruppi di bambini sono presenti anche nei gruppi di persone in età adulta.</a:t>
            </a:r>
          </a:p>
          <a:p>
            <a:pPr algn="just">
              <a:buNone/>
            </a:pPr>
            <a:r>
              <a:rPr lang="it-IT" dirty="0" smtClean="0"/>
              <a:t>Tutte queste caratteristiche sono necessarie ma nessuna è sufficiente. Una leadership efficiente è il risultato dell’incrocio tra lo stile del leader e il controllo che questo ha sulla situazione( </a:t>
            </a:r>
            <a:r>
              <a:rPr lang="it-IT" b="1" dirty="0" err="1" smtClean="0"/>
              <a:t>Fiedler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controllo della situazione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t-IT" dirty="0" smtClean="0"/>
              <a:t>Il controllo sulla situazione è dato dalla qualità delle relazioni con gli altri membri, dalla chiarezza degli scopi e delle soluzioni, e dal livello di potere in termini di possibilità di distribuire premi e punizioni.</a:t>
            </a:r>
          </a:p>
          <a:p>
            <a:pPr algn="just">
              <a:buNone/>
            </a:pPr>
            <a:r>
              <a:rPr lang="it-IT" dirty="0" smtClean="0"/>
              <a:t>Sia nel caso di un basso controllo, che di alto controllo nella situazione, lo stile più efficiente è quello orientato verso il compito (</a:t>
            </a:r>
            <a:r>
              <a:rPr lang="it-IT" b="1" dirty="0" smtClean="0"/>
              <a:t>leadership autoritaria)</a:t>
            </a:r>
            <a:endParaRPr lang="it-IT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Reti di comunicazione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Capitolo III</a:t>
            </a:r>
          </a:p>
          <a:p>
            <a:endParaRPr lang="it-IT" b="1" dirty="0" smtClean="0"/>
          </a:p>
          <a:p>
            <a:pPr algn="just">
              <a:buNone/>
            </a:pPr>
            <a:r>
              <a:rPr lang="it-IT" dirty="0" smtClean="0"/>
              <a:t>Le reti di comunicazione possono essere diverse come diversi saranno i loro effetti sul gruppo</a:t>
            </a:r>
          </a:p>
          <a:p>
            <a:pPr algn="just">
              <a:buNone/>
            </a:pPr>
            <a:r>
              <a:rPr lang="it-IT" b="1" dirty="0" err="1" smtClean="0"/>
              <a:t>Bavelas</a:t>
            </a:r>
            <a:r>
              <a:rPr lang="it-IT" dirty="0" smtClean="0"/>
              <a:t> e </a:t>
            </a:r>
            <a:r>
              <a:rPr lang="it-IT" b="1" dirty="0" err="1" smtClean="0"/>
              <a:t>Leavitt</a:t>
            </a:r>
            <a:r>
              <a:rPr lang="it-IT" dirty="0" smtClean="0"/>
              <a:t> proposero quattro reti principali : a ruota, (centralizzata), a catena, (gioco del telefono), con struttura a Y, con struttura a cerchio.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Strutture a Ruota e Cerchio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algn="just">
              <a:buNone/>
            </a:pPr>
            <a:r>
              <a:rPr lang="it-IT" dirty="0" smtClean="0"/>
              <a:t>Agli antipodi ci sono la ruota e il cerchio. Il primo è autoritario, l’altro è democratico.</a:t>
            </a:r>
          </a:p>
          <a:p>
            <a:pPr algn="just">
              <a:buNone/>
            </a:pPr>
            <a:r>
              <a:rPr lang="it-IT" dirty="0" smtClean="0"/>
              <a:t>La rete centralizzata è più  efficiente nello svolgimento di un compito, quando questo è semplice. Nei compiti difficili, le reti a cerchio sono più efficienti, ma solo nella fase iniziale.</a:t>
            </a:r>
          </a:p>
          <a:p>
            <a:pPr algn="just">
              <a:buNone/>
            </a:pPr>
            <a:r>
              <a:rPr lang="it-IT" dirty="0" smtClean="0"/>
              <a:t>Una volta raccolte le informazioni, è più efficace una rete centralizzata.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L’interazione nei gruppi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Capitolo IV</a:t>
            </a:r>
          </a:p>
          <a:p>
            <a:endParaRPr lang="it-IT" b="1" dirty="0" smtClean="0"/>
          </a:p>
          <a:p>
            <a:pPr algn="just">
              <a:buNone/>
            </a:pPr>
            <a:r>
              <a:rPr lang="it-IT" dirty="0" smtClean="0"/>
              <a:t>Le decisioni in un gruppo vengono prese secondo un pattern detto di </a:t>
            </a:r>
            <a:r>
              <a:rPr lang="it-IT" b="1" dirty="0" smtClean="0"/>
              <a:t>convergenza, </a:t>
            </a:r>
            <a:r>
              <a:rPr lang="it-IT" dirty="0" smtClean="0"/>
              <a:t>qualora l’interesse alla questione, da parte dei membri, è superficiale.</a:t>
            </a:r>
          </a:p>
          <a:p>
            <a:pPr algn="just">
              <a:buNone/>
            </a:pPr>
            <a:r>
              <a:rPr lang="it-IT" dirty="0" smtClean="0"/>
              <a:t>Invece, se l’interesse è forte, si giunge ad una decisione fortemente polarizzata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quesiti di Steiner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b="1" dirty="0" smtClean="0"/>
              <a:t>Steiner </a:t>
            </a:r>
            <a:r>
              <a:rPr lang="it-IT" dirty="0" smtClean="0"/>
              <a:t> ha individuato tre quesiti che fanno da guida alla comprensione del tipo di compito che ci troviamo di fronte: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 smtClean="0"/>
              <a:t>Il compito è ripartibile in maniera chiara tra più persone.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 smtClean="0"/>
              <a:t>Serve un impegno massimizzante o ottimizzante.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 smtClean="0"/>
              <a:t>È un compito additivo, congiunto o disgiunto.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00232" y="0"/>
            <a:ext cx="6686568" cy="128586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L’identità sociale: dall’</a:t>
            </a:r>
            <a:r>
              <a:rPr lang="it-IT" dirty="0" err="1" smtClean="0"/>
              <a:t>ingroup</a:t>
            </a:r>
            <a:r>
              <a:rPr lang="it-IT" dirty="0" smtClean="0"/>
              <a:t> all’</a:t>
            </a:r>
            <a:r>
              <a:rPr lang="it-IT" dirty="0" err="1" smtClean="0"/>
              <a:t>outgroup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CAPITOLO </a:t>
            </a:r>
            <a:r>
              <a:rPr lang="it-IT" dirty="0" err="1" smtClean="0"/>
              <a:t>V</a:t>
            </a:r>
            <a:endParaRPr lang="it-IT" dirty="0" smtClean="0"/>
          </a:p>
          <a:p>
            <a:pPr algn="just"/>
            <a:endParaRPr lang="it-IT" dirty="0" smtClean="0"/>
          </a:p>
          <a:p>
            <a:pPr algn="just">
              <a:buNone/>
            </a:pPr>
            <a:r>
              <a:rPr lang="it-IT" dirty="0" smtClean="0"/>
              <a:t>Il Gruppo costituisce un’unità con una sua identità sociale complessiva che determina l’aspettativa di ogni membro di comportamenti specifici dai componenti del Gruppo.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Cosa è un Gruppo</a:t>
            </a:r>
          </a:p>
        </p:txBody>
      </p:sp>
      <p:sp>
        <p:nvSpPr>
          <p:cNvPr id="5123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None/>
            </a:pPr>
            <a:r>
              <a:rPr lang="it-IT" b="1" dirty="0" smtClean="0"/>
              <a:t>Obbiettivi della lezione</a:t>
            </a:r>
          </a:p>
          <a:p>
            <a:pPr eaLnBrk="1" hangingPunct="1">
              <a:buNone/>
            </a:pPr>
            <a:endParaRPr lang="it-IT" b="1" dirty="0" smtClean="0"/>
          </a:p>
          <a:p>
            <a:pPr algn="just" eaLnBrk="1" hangingPunct="1">
              <a:buNone/>
            </a:pPr>
            <a:r>
              <a:rPr lang="it-IT" dirty="0" smtClean="0"/>
              <a:t>Si parla di gruppo quando gli individui che ne fanno parte hanno la potenzialità di avere tra di loro delle interazioni , e quando tra i membri vi è interdipendenza. Quindi non è la somiglianza o la diversità che decide se due individui appartengono allo stesso gruppo, ma l’interazione sociale.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Teoria dell’identità 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t-IT" sz="3000" dirty="0" smtClean="0"/>
              <a:t>A </a:t>
            </a:r>
            <a:r>
              <a:rPr lang="it-IT" sz="3000" b="1" dirty="0" err="1" smtClean="0"/>
              <a:t>Tajfel</a:t>
            </a:r>
            <a:r>
              <a:rPr lang="it-IT" sz="3000" dirty="0" smtClean="0"/>
              <a:t> si deve la teoria dell’identità sociale.</a:t>
            </a:r>
          </a:p>
          <a:p>
            <a:pPr algn="just">
              <a:buNone/>
            </a:pPr>
            <a:r>
              <a:rPr lang="it-IT" sz="3000" dirty="0" smtClean="0"/>
              <a:t>Secondo </a:t>
            </a:r>
            <a:r>
              <a:rPr lang="it-IT" sz="3000" dirty="0" err="1" smtClean="0"/>
              <a:t>Tajfel</a:t>
            </a:r>
            <a:r>
              <a:rPr lang="it-IT" sz="3000" dirty="0" smtClean="0"/>
              <a:t> gli esseri umani hanno una propensione a raggruppare le persone in categorie sociali sulla base di specifiche dimensioni : sesso, razza, etnia, età, professione, religione.</a:t>
            </a:r>
          </a:p>
          <a:p>
            <a:pPr algn="just">
              <a:buNone/>
            </a:pPr>
            <a:r>
              <a:rPr lang="it-IT" sz="3000" dirty="0" smtClean="0"/>
              <a:t>I processi cognitivi di categorizzazione sociale e di </a:t>
            </a:r>
            <a:r>
              <a:rPr lang="it-IT" sz="3000" dirty="0" err="1" smtClean="0"/>
              <a:t>autocategorizzazione</a:t>
            </a:r>
            <a:r>
              <a:rPr lang="it-IT" sz="3000" dirty="0" smtClean="0"/>
              <a:t>, inducono ad esagerare al massimo la similarità all’interno dei gruppi e la differenza tra gruppi</a:t>
            </a:r>
            <a:endParaRPr lang="it-IT" sz="3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Omogeneità dei </a:t>
            </a:r>
            <a:br>
              <a:rPr lang="it-IT" dirty="0" smtClean="0"/>
            </a:br>
            <a:r>
              <a:rPr lang="it-IT" dirty="0" smtClean="0"/>
              <a:t>componenti del gruppo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sz="3000" dirty="0" smtClean="0"/>
              <a:t>Pertanto il gruppo esterno, per l’effetto della  omogeneità dei componenti del gruppo esterno, ci appare costituito da individui tutti uguali.</a:t>
            </a:r>
          </a:p>
          <a:p>
            <a:pPr algn="just">
              <a:buNone/>
            </a:pPr>
            <a:r>
              <a:rPr lang="it-IT" sz="3000" dirty="0" smtClean="0"/>
              <a:t>L’identità sociale e i processi di </a:t>
            </a:r>
            <a:r>
              <a:rPr lang="it-IT" sz="3000" dirty="0" err="1" smtClean="0"/>
              <a:t>autocategorizzazione</a:t>
            </a:r>
            <a:r>
              <a:rPr lang="it-IT" sz="3000" dirty="0" smtClean="0"/>
              <a:t> ci fanno ritenere che condividiamo molti gusti e molte opinioni di chi appartiene al nostro gruppo.</a:t>
            </a:r>
          </a:p>
          <a:p>
            <a:pPr algn="just">
              <a:buNone/>
            </a:pPr>
            <a:r>
              <a:rPr lang="it-IT" sz="3000" dirty="0" smtClean="0"/>
              <a:t>I membri del proprio gruppo vengono visti come dotati di caratteristiche più gradevoli.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00232" y="0"/>
            <a:ext cx="6686568" cy="128586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Proprio gruppo come migliore degli altri gruppi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t-IT" b="1" dirty="0" smtClean="0"/>
              <a:t>Taylor</a:t>
            </a:r>
            <a:r>
              <a:rPr lang="it-IT" dirty="0" smtClean="0"/>
              <a:t> e </a:t>
            </a:r>
            <a:r>
              <a:rPr lang="it-IT" b="1" dirty="0" err="1" smtClean="0"/>
              <a:t>Jaggi</a:t>
            </a:r>
            <a:r>
              <a:rPr lang="it-IT" dirty="0" smtClean="0"/>
              <a:t>, infine, provarono che  una stessa azione attribuita a un membro di un gruppo estraneo, la si giudica più negativa, di un’azione attribuita ad un membro del proprio gruppo.</a:t>
            </a:r>
          </a:p>
          <a:p>
            <a:pPr algn="just">
              <a:buNone/>
            </a:pPr>
            <a:r>
              <a:rPr lang="it-IT" dirty="0" smtClean="0"/>
              <a:t>Considerare il proprio gruppo migliore degli altri contribuisce a costruire e a mantenere un’identità sociale positiva che influenza il nostro livello di autostima e l’immagine che abbiamo di noi stessi.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Capitoli della lezione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algn="just"/>
            <a:r>
              <a:rPr lang="it-IT" b="1" dirty="0" smtClean="0"/>
              <a:t>Capitolo I: </a:t>
            </a:r>
            <a:r>
              <a:rPr lang="it-IT" dirty="0" smtClean="0"/>
              <a:t>La struttura del gruppo</a:t>
            </a:r>
          </a:p>
          <a:p>
            <a:pPr algn="just"/>
            <a:r>
              <a:rPr lang="it-IT" b="1" dirty="0" smtClean="0"/>
              <a:t>Capitolo II: </a:t>
            </a:r>
            <a:r>
              <a:rPr lang="it-IT" dirty="0" smtClean="0"/>
              <a:t>La leadership</a:t>
            </a:r>
          </a:p>
          <a:p>
            <a:pPr algn="just"/>
            <a:r>
              <a:rPr lang="it-IT" b="1" dirty="0" smtClean="0"/>
              <a:t>Capitolo III: </a:t>
            </a:r>
            <a:r>
              <a:rPr lang="it-IT" dirty="0" smtClean="0"/>
              <a:t>Le reti di comunicazione</a:t>
            </a:r>
          </a:p>
          <a:p>
            <a:pPr algn="just"/>
            <a:r>
              <a:rPr lang="it-IT" b="1" dirty="0" smtClean="0"/>
              <a:t>Capitolo IV: </a:t>
            </a:r>
            <a:r>
              <a:rPr lang="it-IT" dirty="0" smtClean="0"/>
              <a:t>Il lavoro di gruppo</a:t>
            </a:r>
          </a:p>
          <a:p>
            <a:pPr algn="just"/>
            <a:r>
              <a:rPr lang="it-IT" b="1" dirty="0" smtClean="0"/>
              <a:t>Capitolo V:</a:t>
            </a:r>
            <a:r>
              <a:rPr lang="it-IT" dirty="0" smtClean="0"/>
              <a:t> L’identità sociale</a:t>
            </a:r>
            <a:endParaRPr lang="it-IT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struttura dei Gruppi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068416"/>
          </a:xfrm>
        </p:spPr>
        <p:txBody>
          <a:bodyPr/>
          <a:lstStyle/>
          <a:p>
            <a:pPr algn="just">
              <a:buNone/>
            </a:pPr>
            <a:r>
              <a:rPr lang="it-IT" b="1" dirty="0" smtClean="0"/>
              <a:t>Capitolo I</a:t>
            </a:r>
          </a:p>
          <a:p>
            <a:pPr algn="just">
              <a:buNone/>
            </a:pPr>
            <a:r>
              <a:rPr lang="it-IT" sz="3000" dirty="0" smtClean="0"/>
              <a:t>I gruppi sociali sono distinguibili a) per grandezza, </a:t>
            </a:r>
            <a:r>
              <a:rPr lang="it-IT" sz="3000" dirty="0" err="1" smtClean="0"/>
              <a:t>b</a:t>
            </a:r>
            <a:r>
              <a:rPr lang="it-IT" sz="3000" dirty="0" smtClean="0"/>
              <a:t>)  per durata, </a:t>
            </a:r>
            <a:r>
              <a:rPr lang="it-IT" sz="3000" dirty="0" err="1" smtClean="0"/>
              <a:t>c</a:t>
            </a:r>
            <a:r>
              <a:rPr lang="it-IT" sz="3000" dirty="0" smtClean="0"/>
              <a:t>) per scopi e valori.</a:t>
            </a:r>
          </a:p>
          <a:p>
            <a:pPr algn="just">
              <a:buNone/>
            </a:pPr>
            <a:r>
              <a:rPr lang="it-IT" sz="3000" dirty="0" smtClean="0"/>
              <a:t> La struttura sociale di ogni gruppo si basa sul fatto che ogni membro abbia al suo interno uno status, ovvero una posizione più o meno duratura, lungo una scala gerarchica. </a:t>
            </a:r>
          </a:p>
          <a:p>
            <a:pPr algn="just">
              <a:buNone/>
            </a:pPr>
            <a:r>
              <a:rPr lang="it-IT" sz="3000" dirty="0" smtClean="0"/>
              <a:t>Questa collocazione avviene a seguito di quelle che sono le aspettative del gruppo circa le capacità e le competenze dei singoli membri.</a:t>
            </a:r>
            <a:endParaRPr lang="it-IT" sz="3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Status e ruoli nel Gruppo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algn="just">
              <a:buNone/>
            </a:pPr>
            <a:r>
              <a:rPr lang="it-IT" dirty="0" smtClean="0"/>
              <a:t>In alcune organizzazioni lo status ed i ruoli nel Gruppo sono espliciti e definiscono in maniera chiara i comportamenti possibili e, a seguito di questa organizzazione, vengono create anche delle norme sociali a cui tutti devono attenersi.</a:t>
            </a:r>
          </a:p>
          <a:p>
            <a:pPr algn="just">
              <a:buNone/>
            </a:pPr>
            <a:r>
              <a:rPr lang="it-IT" dirty="0" smtClean="0"/>
              <a:t>Esistono dei ruoli tipici di tutti i gruppi: il  leader, il nuovo arrivato, il capro espiatorio.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Leadership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Capitolo II</a:t>
            </a:r>
          </a:p>
          <a:p>
            <a:pPr algn="just">
              <a:buNone/>
            </a:pPr>
            <a:r>
              <a:rPr lang="it-IT" dirty="0" smtClean="0"/>
              <a:t>I leader svolgono due funzioni: quella socio-emozionale, (leadership democratica), o quella di essere centrati sul compito (leadership autoritaria). </a:t>
            </a:r>
          </a:p>
          <a:p>
            <a:pPr algn="just">
              <a:buNone/>
            </a:pPr>
            <a:r>
              <a:rPr lang="it-IT" b="1" dirty="0" err="1" smtClean="0"/>
              <a:t>Bales</a:t>
            </a:r>
            <a:r>
              <a:rPr lang="it-IT" dirty="0" smtClean="0"/>
              <a:t> e </a:t>
            </a:r>
            <a:r>
              <a:rPr lang="it-IT" b="1" dirty="0" smtClean="0"/>
              <a:t> </a:t>
            </a:r>
            <a:r>
              <a:rPr lang="it-IT" b="1" dirty="0" err="1" smtClean="0"/>
              <a:t>Slater</a:t>
            </a:r>
            <a:r>
              <a:rPr lang="it-IT" b="1" dirty="0" smtClean="0"/>
              <a:t> </a:t>
            </a:r>
            <a:r>
              <a:rPr lang="it-IT" dirty="0" smtClean="0"/>
              <a:t>confermarono l’importanza di entrambe le funzioni nella personalità del leader.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leadership tra i bambini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t-IT" dirty="0" smtClean="0"/>
              <a:t>La </a:t>
            </a:r>
            <a:r>
              <a:rPr lang="it-IT" b="1" dirty="0" err="1" smtClean="0"/>
              <a:t>Hold</a:t>
            </a:r>
            <a:r>
              <a:rPr lang="it-IT" b="1" dirty="0" smtClean="0"/>
              <a:t> </a:t>
            </a:r>
            <a:r>
              <a:rPr lang="it-IT" dirty="0" smtClean="0"/>
              <a:t>scoprì che nei gruppi di bambini il leader è colui che più protegge gli altri, prende iniziative, organizza giochi, distribuisce risorse e che ha più inventiva.</a:t>
            </a:r>
          </a:p>
          <a:p>
            <a:pPr algn="just">
              <a:buNone/>
            </a:pPr>
            <a:r>
              <a:rPr lang="it-IT" b="1" dirty="0" err="1" smtClean="0"/>
              <a:t>Merei</a:t>
            </a:r>
            <a:r>
              <a:rPr lang="it-IT" b="1" dirty="0" smtClean="0"/>
              <a:t> </a:t>
            </a:r>
            <a:r>
              <a:rPr lang="it-IT" dirty="0" smtClean="0"/>
              <a:t> anche quando i bambini sono introdotti in un nuovo gruppo prima adattano il proprio comportamento a quello del gruppo preesistente , poi propongono cambiamenti e quindi diventano leader.</a:t>
            </a:r>
            <a:endParaRPr lang="it-IT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951</Words>
  <Application>Microsoft Macintosh PowerPoint</Application>
  <PresentationFormat>Presentazione su schermo (4:3)</PresentationFormat>
  <Paragraphs>68</Paragraphs>
  <Slides>22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Tema di Office</vt:lpstr>
      <vt:lpstr>Lezione n.16  “ La Grafologia e l’interazione nei Gruppi ”</vt:lpstr>
      <vt:lpstr>Cosa è un Gruppo</vt:lpstr>
      <vt:lpstr>I Capitoli della lezione</vt:lpstr>
      <vt:lpstr>Presentazione di PowerPoint</vt:lpstr>
      <vt:lpstr>La struttura dei Gruppi</vt:lpstr>
      <vt:lpstr>Status e ruoli nel Gruppo</vt:lpstr>
      <vt:lpstr>Presentazione di PowerPoint</vt:lpstr>
      <vt:lpstr>La Leadership</vt:lpstr>
      <vt:lpstr>La leadership tra i bambini</vt:lpstr>
      <vt:lpstr>Leadership ed adulti</vt:lpstr>
      <vt:lpstr>Il controllo della situazione</vt:lpstr>
      <vt:lpstr>Presentazione di PowerPoint</vt:lpstr>
      <vt:lpstr>Le Reti di comunicazione</vt:lpstr>
      <vt:lpstr>Strutture a Ruota e Cerchio</vt:lpstr>
      <vt:lpstr>Presentazione di PowerPoint</vt:lpstr>
      <vt:lpstr>L’interazione nei gruppi</vt:lpstr>
      <vt:lpstr>I quesiti di Steiner</vt:lpstr>
      <vt:lpstr>Presentazione di PowerPoint</vt:lpstr>
      <vt:lpstr>L’identità sociale: dall’ingroup all’outgroup</vt:lpstr>
      <vt:lpstr>Teoria dell’identità sociale</vt:lpstr>
      <vt:lpstr>Omogeneità dei  componenti del gruppo</vt:lpstr>
      <vt:lpstr>Proprio gruppo come migliore degli altri gruppi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</dc:creator>
  <cp:lastModifiedBy>Gennaro Gino Mazza</cp:lastModifiedBy>
  <cp:revision>47</cp:revision>
  <dcterms:created xsi:type="dcterms:W3CDTF">2014-05-20T13:32:56Z</dcterms:created>
  <dcterms:modified xsi:type="dcterms:W3CDTF">2017-01-16T17:21:52Z</dcterms:modified>
</cp:coreProperties>
</file>