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6" r:id="rId21"/>
    <p:sldId id="275" r:id="rId22"/>
    <p:sldId id="277" r:id="rId23"/>
    <p:sldId id="278" r:id="rId24"/>
    <p:sldId id="279" r:id="rId25"/>
    <p:sldId id="280" r:id="rId26"/>
    <p:sldId id="281" r:id="rId27"/>
    <p:sldId id="282" r:id="rId2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2" y="-14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1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993B990-198F-42A9-A062-E37BED101BB5}" type="datetimeFigureOut">
              <a:rPr lang="it-IT"/>
              <a:pPr>
                <a:defRPr/>
              </a:pPr>
              <a:t>16/01/17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9328980-66DD-4D0C-BBB2-7C0DF8096F82}" type="slidenum">
              <a:rPr lang="it-IT"/>
              <a:pPr>
                <a:defRPr/>
              </a:pPr>
              <a:t>‹n.›</a:t>
            </a:fld>
            <a:endParaRPr lang="it-IT"/>
          </a:p>
        </p:txBody>
      </p:sp>
    </p:spTree>
    <p:extLst>
      <p:ext uri="{BB962C8B-B14F-4D97-AF65-F5344CB8AC3E}">
        <p14:creationId xmlns:p14="http://schemas.microsoft.com/office/powerpoint/2010/main" val="41766451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17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717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CACD23-05C1-4E6E-9EFA-63DB16AFC351}" type="slidenum">
              <a:rPr lang="it-IT" smtClean="0"/>
              <a:pPr fontAlgn="base">
                <a:spcBef>
                  <a:spcPct val="0"/>
                </a:spcBef>
                <a:spcAft>
                  <a:spcPct val="0"/>
                </a:spcAft>
                <a:defRPr/>
              </a:pPr>
              <a:t>2</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82466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1847281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4027542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0F1E346A-1B58-4EB2-A4CA-395B5AE19F45}" type="datetimeFigureOut">
              <a:rPr lang="it-IT"/>
              <a:pPr>
                <a:defRPr/>
              </a:pPr>
              <a:t>16/01/17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CAAED1-A491-4F63-91C0-28BE512D5A72}"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2214546" y="142860"/>
            <a:ext cx="6472254" cy="1143000"/>
          </a:xfrm>
        </p:spPr>
        <p:txBody>
          <a:bodyPr/>
          <a:lstStyle/>
          <a:p>
            <a:r>
              <a:rPr lang="it-IT" dirty="0" smtClean="0"/>
              <a:t>Fare clic per modificare lo stile del titolo</a:t>
            </a:r>
            <a:endParaRPr lang="it-IT" dirty="0"/>
          </a:p>
        </p:txBody>
      </p:sp>
      <p:sp>
        <p:nvSpPr>
          <p:cNvPr id="3" name="Segnaposto piè di pagina 3"/>
          <p:cNvSpPr>
            <a:spLocks noGrp="1"/>
          </p:cNvSpPr>
          <p:nvPr>
            <p:ph type="ftr" sz="quarter" idx="10"/>
          </p:nvPr>
        </p:nvSpPr>
        <p:spPr>
          <a:xfrm>
            <a:off x="357188" y="1785938"/>
            <a:ext cx="8572500" cy="4572000"/>
          </a:xfrm>
        </p:spPr>
        <p:txBody>
          <a:bodyPr/>
          <a:lstStyle>
            <a:lvl1pPr>
              <a:defRPr sz="5000">
                <a:solidFill>
                  <a:schemeClr val="tx1"/>
                </a:solidFill>
                <a:latin typeface="+mj-lt"/>
                <a:cs typeface="Times New Roman" pitchFamily="18" charset="0"/>
              </a:defRPr>
            </a:lvl1pPr>
          </a:lstStyle>
          <a:p>
            <a:pPr>
              <a:defRPr/>
            </a:pPr>
            <a:r>
              <a:rPr lang="it-IT"/>
              <a:t>Contenuto Slide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66B0305-88B1-8140-B167-CCB9E8A9D140}" type="datetimeFigureOut">
              <a:rPr lang="it-IT" smtClean="0"/>
              <a:t>16/01/17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CDA94A6-6AF3-BC44-90C0-17AC26118DB3}" type="slidenum">
              <a:rPr lang="it-IT" smtClean="0"/>
              <a:t>‹n.›</a:t>
            </a:fld>
            <a:endParaRPr lang="it-IT"/>
          </a:p>
        </p:txBody>
      </p:sp>
    </p:spTree>
    <p:extLst>
      <p:ext uri="{BB962C8B-B14F-4D97-AF65-F5344CB8AC3E}">
        <p14:creationId xmlns:p14="http://schemas.microsoft.com/office/powerpoint/2010/main" val="3052650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1725211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244421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364697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358652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1537647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381592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pPr>
              <a:defRPr/>
            </a:pPr>
            <a:fld id="{6E9CF23C-1504-45CE-A426-1BD5523B363D}" type="datetimeFigureOut">
              <a:rPr lang="it-IT" smtClean="0"/>
              <a:pPr>
                <a:defRPr/>
              </a:pPr>
              <a:t>16/01/17</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1278904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9CF23C-1504-45CE-A426-1BD5523B363D}" type="datetimeFigureOut">
              <a:rPr lang="it-IT" smtClean="0"/>
              <a:pPr>
                <a:defRPr/>
              </a:pPr>
              <a:t>16/01/17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6288C56-2C91-4DAF-B92B-F48AEF9D29B8}" type="slidenum">
              <a:rPr lang="it-IT" smtClean="0"/>
              <a:pPr>
                <a:defRPr/>
              </a:pPr>
              <a:t>‹n.›</a:t>
            </a:fld>
            <a:endParaRPr lang="it-IT"/>
          </a:p>
        </p:txBody>
      </p:sp>
    </p:spTree>
    <p:extLst>
      <p:ext uri="{BB962C8B-B14F-4D97-AF65-F5344CB8AC3E}">
        <p14:creationId xmlns:p14="http://schemas.microsoft.com/office/powerpoint/2010/main" val="386727788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ctrTitle" idx="4294967295"/>
          </p:nvPr>
        </p:nvSpPr>
        <p:spPr>
          <a:xfrm>
            <a:off x="2786063" y="2057400"/>
            <a:ext cx="6357937" cy="3962400"/>
          </a:xfrm>
        </p:spPr>
        <p:txBody>
          <a:bodyPr/>
          <a:lstStyle/>
          <a:p>
            <a:pPr eaLnBrk="1" hangingPunct="1"/>
            <a:r>
              <a:rPr lang="it-IT" dirty="0" smtClean="0"/>
              <a:t>Lezione N.25</a:t>
            </a:r>
            <a:br>
              <a:rPr lang="it-IT" dirty="0" smtClean="0"/>
            </a:br>
            <a:r>
              <a:rPr lang="it-IT" dirty="0" smtClean="0"/>
              <a:t>“</a:t>
            </a:r>
            <a:r>
              <a:rPr lang="it-IT" b="1" i="1" dirty="0" smtClean="0"/>
              <a:t>Aspetti giuridici e criminalistici della perizia grafica e sua evoluzione normativa </a:t>
            </a:r>
            <a:r>
              <a:rPr lang="it-IT" dirty="0" smtClean="0"/>
              <a:t>”</a:t>
            </a:r>
          </a:p>
        </p:txBody>
      </p:sp>
      <p:pic>
        <p:nvPicPr>
          <p:cNvPr id="2" name="Immagine 1" descr="LOGO SCELT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006158" cy="24208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L’articolo 314 </a:t>
            </a:r>
            <a:r>
              <a:rPr lang="it-IT" dirty="0" err="1" smtClean="0"/>
              <a:t>c.p.p.abrogato</a:t>
            </a:r>
            <a:r>
              <a:rPr lang="it-IT" dirty="0" smtClean="0"/>
              <a:t> </a:t>
            </a:r>
            <a:endParaRPr lang="it-IT" dirty="0"/>
          </a:p>
        </p:txBody>
      </p:sp>
      <p:sp>
        <p:nvSpPr>
          <p:cNvPr id="3" name="Segnaposto contenuto 2"/>
          <p:cNvSpPr>
            <a:spLocks noGrp="1"/>
          </p:cNvSpPr>
          <p:nvPr>
            <p:ph idx="1"/>
          </p:nvPr>
        </p:nvSpPr>
        <p:spPr>
          <a:xfrm>
            <a:off x="457200" y="1844824"/>
            <a:ext cx="8229600" cy="4281339"/>
          </a:xfrm>
        </p:spPr>
        <p:txBody>
          <a:bodyPr/>
          <a:lstStyle/>
          <a:p>
            <a:pPr algn="just">
              <a:buNone/>
            </a:pPr>
            <a:r>
              <a:rPr lang="it-IT" dirty="0" smtClean="0"/>
              <a:t>Il legislatore del 1930 applicava integralmente il principio secondo cui il perito doveva essere nominato esclusivamente dal giudice,come previsto dall’articolo 314 del codice di procedura penale abrogato.</a:t>
            </a:r>
          </a:p>
          <a:p>
            <a:pPr algn="just">
              <a:buNone/>
            </a:pPr>
            <a:r>
              <a:rPr lang="it-IT" dirty="0" smtClean="0"/>
              <a:t>Attribuiva così al giudice stesso una larghissima discrezionalità in relazione all’effettuazione della perizia.</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prima motivazione</a:t>
            </a:r>
            <a:endParaRPr lang="it-IT" dirty="0"/>
          </a:p>
        </p:txBody>
      </p:sp>
      <p:sp>
        <p:nvSpPr>
          <p:cNvPr id="3" name="Segnaposto contenuto 2"/>
          <p:cNvSpPr>
            <a:spLocks noGrp="1"/>
          </p:cNvSpPr>
          <p:nvPr>
            <p:ph idx="1"/>
          </p:nvPr>
        </p:nvSpPr>
        <p:spPr>
          <a:xfrm>
            <a:off x="457200" y="1844824"/>
            <a:ext cx="8229600" cy="4281339"/>
          </a:xfrm>
        </p:spPr>
        <p:txBody>
          <a:bodyPr/>
          <a:lstStyle/>
          <a:p>
            <a:pPr algn="just">
              <a:buNone/>
            </a:pPr>
            <a:r>
              <a:rPr lang="it-IT" dirty="0" smtClean="0"/>
              <a:t>L’istituto era stato delineato in siffatto modo per molteplici motivazioni.</a:t>
            </a:r>
          </a:p>
          <a:p>
            <a:pPr algn="just">
              <a:buNone/>
            </a:pPr>
            <a:r>
              <a:rPr lang="it-IT" dirty="0" smtClean="0"/>
              <a:t>In primo luogo risentiva di alcuni atavici pregiudizi per cui le scienze peritali, considerate scienze non giuridiche e di conseguenza non “esatte”, non potevano costituire spiegazione o motivazione di fatti costituenti reato.</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altre motivazioni</a:t>
            </a:r>
            <a:endParaRPr lang="it-IT" dirty="0"/>
          </a:p>
        </p:txBody>
      </p:sp>
      <p:sp>
        <p:nvSpPr>
          <p:cNvPr id="3" name="Segnaposto contenuto 2"/>
          <p:cNvSpPr>
            <a:spLocks noGrp="1"/>
          </p:cNvSpPr>
          <p:nvPr>
            <p:ph idx="1"/>
          </p:nvPr>
        </p:nvSpPr>
        <p:spPr>
          <a:xfrm>
            <a:off x="457200" y="1412776"/>
            <a:ext cx="8229600" cy="5112568"/>
          </a:xfrm>
        </p:spPr>
        <p:txBody>
          <a:bodyPr/>
          <a:lstStyle/>
          <a:p>
            <a:pPr algn="just">
              <a:buNone/>
            </a:pPr>
            <a:r>
              <a:rPr lang="it-IT" dirty="0" smtClean="0"/>
              <a:t>In secondo luogo una tale delineazione dell’istituto era dovuta agli eccessi a cui aveva dato luogo l’ampio ricorso alla perizia durante il periodo in cui era stato vigente il codice di procedura penale del 1913.</a:t>
            </a:r>
          </a:p>
          <a:p>
            <a:pPr algn="just">
              <a:buNone/>
            </a:pPr>
            <a:r>
              <a:rPr lang="it-IT" dirty="0" smtClean="0"/>
              <a:t>In fine lo stesso legislatore del 1930 diffidava delle conclusioni peritali per il timore che la forza percettiva della norma penale e di conseguenza la sua applicazione potessero essere compromesse.</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Codice Rocco</a:t>
            </a:r>
            <a:endParaRPr lang="it-IT" dirty="0"/>
          </a:p>
        </p:txBody>
      </p:sp>
      <p:sp>
        <p:nvSpPr>
          <p:cNvPr id="3" name="Segnaposto contenuto 2"/>
          <p:cNvSpPr>
            <a:spLocks noGrp="1"/>
          </p:cNvSpPr>
          <p:nvPr>
            <p:ph idx="1"/>
          </p:nvPr>
        </p:nvSpPr>
        <p:spPr>
          <a:xfrm>
            <a:off x="457200" y="1484784"/>
            <a:ext cx="8229600" cy="5112568"/>
          </a:xfrm>
        </p:spPr>
        <p:txBody>
          <a:bodyPr>
            <a:normAutofit lnSpcReduction="10000"/>
          </a:bodyPr>
          <a:lstStyle/>
          <a:p>
            <a:pPr algn="just">
              <a:buNone/>
            </a:pPr>
            <a:r>
              <a:rPr lang="it-IT" dirty="0" smtClean="0"/>
              <a:t>Principi direttivi della perizia nel codice Rocco del 1930:</a:t>
            </a:r>
          </a:p>
          <a:p>
            <a:pPr marL="514350" indent="-514350" algn="just">
              <a:buAutoNum type="arabicPeriod"/>
            </a:pPr>
            <a:r>
              <a:rPr lang="it-IT" dirty="0" smtClean="0"/>
              <a:t>La perizia più che rappresentare un elemento di prova, diventa un elemento sussidiario per la valutazione della prova.</a:t>
            </a:r>
          </a:p>
          <a:p>
            <a:pPr marL="514350" indent="-514350" algn="just">
              <a:buAutoNum type="arabicPeriod"/>
            </a:pPr>
            <a:r>
              <a:rPr lang="it-IT" dirty="0" smtClean="0"/>
              <a:t>Il perito è nominato esclusivamente dal giudice e le parti ( escluso il pubblico ministero ) possono nominare i propri consulenti tecnici che così appaiono più come difensori tecnici.</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Rito penale Rocco </a:t>
            </a:r>
            <a:endParaRPr lang="it-IT" dirty="0"/>
          </a:p>
        </p:txBody>
      </p:sp>
      <p:sp>
        <p:nvSpPr>
          <p:cNvPr id="3" name="Segnaposto contenuto 2"/>
          <p:cNvSpPr>
            <a:spLocks noGrp="1"/>
          </p:cNvSpPr>
          <p:nvPr>
            <p:ph idx="1"/>
          </p:nvPr>
        </p:nvSpPr>
        <p:spPr>
          <a:xfrm>
            <a:off x="457200" y="1484784"/>
            <a:ext cx="8229600" cy="4968552"/>
          </a:xfrm>
        </p:spPr>
        <p:txBody>
          <a:bodyPr/>
          <a:lstStyle/>
          <a:p>
            <a:pPr algn="just">
              <a:buNone/>
            </a:pPr>
            <a:r>
              <a:rPr lang="it-IT" dirty="0" smtClean="0"/>
              <a:t>3</a:t>
            </a:r>
            <a:r>
              <a:rPr lang="it-IT" sz="3000" dirty="0" smtClean="0"/>
              <a:t>. La sede della perizia è l’istruzione, mentre nel dibattimento non sono ammesse discussioni tra periti.</a:t>
            </a:r>
          </a:p>
          <a:p>
            <a:pPr algn="just">
              <a:buNone/>
            </a:pPr>
            <a:r>
              <a:rPr lang="it-IT" sz="3000" dirty="0" smtClean="0"/>
              <a:t>4. Nel dibattimento non vengono ammesse nuove perizie. </a:t>
            </a:r>
          </a:p>
          <a:p>
            <a:pPr algn="just">
              <a:buNone/>
            </a:pPr>
            <a:r>
              <a:rPr lang="it-IT" sz="3000" dirty="0" smtClean="0"/>
              <a:t>Vengono, invece, utilizzati i risultati delle perizie acquisite ritualmente al procedimento durante la fase istruttoria ( ex art. 416 e 455 </a:t>
            </a:r>
            <a:r>
              <a:rPr lang="it-IT" sz="3000" dirty="0" err="1" smtClean="0"/>
              <a:t>c.p.p.</a:t>
            </a:r>
            <a:r>
              <a:rPr lang="it-IT" sz="3000" dirty="0" smtClean="0"/>
              <a:t> abr.) ed eccezionalmente con l’intervento dei periti per chiarimenti ( ex art.457 </a:t>
            </a:r>
            <a:r>
              <a:rPr lang="it-IT" sz="3000" dirty="0" err="1" smtClean="0"/>
              <a:t>c.p.p</a:t>
            </a:r>
            <a:r>
              <a:rPr lang="it-IT" sz="3000" dirty="0" smtClean="0"/>
              <a:t>. abr. ).</a:t>
            </a:r>
            <a:endParaRPr lang="it-IT" sz="3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Rito penale Rocco</a:t>
            </a:r>
            <a:endParaRPr lang="it-IT" dirty="0"/>
          </a:p>
        </p:txBody>
      </p:sp>
      <p:sp>
        <p:nvSpPr>
          <p:cNvPr id="3" name="Segnaposto contenuto 2"/>
          <p:cNvSpPr>
            <a:spLocks noGrp="1"/>
          </p:cNvSpPr>
          <p:nvPr>
            <p:ph idx="1"/>
          </p:nvPr>
        </p:nvSpPr>
        <p:spPr>
          <a:xfrm>
            <a:off x="457200" y="1371600"/>
            <a:ext cx="8229600" cy="5257800"/>
          </a:xfrm>
        </p:spPr>
        <p:txBody>
          <a:bodyPr>
            <a:normAutofit lnSpcReduction="10000"/>
          </a:bodyPr>
          <a:lstStyle/>
          <a:p>
            <a:pPr algn="just">
              <a:buNone/>
            </a:pPr>
            <a:r>
              <a:rPr lang="it-IT" dirty="0" smtClean="0"/>
              <a:t>5. Il giudice ha la facoltà, non l’obbligo, di disporre una perizia. Il giudice può supplire alle indagini peritali con la sua personale osservazione e con le sue cognizioni tecniche </a:t>
            </a:r>
          </a:p>
          <a:p>
            <a:pPr algn="just">
              <a:buNone/>
            </a:pPr>
            <a:r>
              <a:rPr lang="it-IT" dirty="0" smtClean="0"/>
              <a:t>   (peritus peritorum).</a:t>
            </a:r>
          </a:p>
          <a:p>
            <a:pPr algn="just">
              <a:buNone/>
            </a:pPr>
            <a:r>
              <a:rPr lang="it-IT" dirty="0" smtClean="0"/>
              <a:t>6. E’ stato stabilito un termine massimo  entro il quale la perizia deve essere effettuata, termine la cui osservanza è garantita mediante delle sanzioni disciplinari o penali.</a:t>
            </a:r>
          </a:p>
          <a:p>
            <a:pPr algn="just">
              <a:buNone/>
            </a:pPr>
            <a:r>
              <a:rPr lang="it-IT" dirty="0" smtClean="0"/>
              <a:t>7.Le parti non hanno facoltà di ricusare il perito.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Codice Rocco</a:t>
            </a:r>
            <a:endParaRPr lang="it-IT" dirty="0"/>
          </a:p>
        </p:txBody>
      </p:sp>
      <p:sp>
        <p:nvSpPr>
          <p:cNvPr id="3" name="Segnaposto contenuto 2"/>
          <p:cNvSpPr>
            <a:spLocks noGrp="1"/>
          </p:cNvSpPr>
          <p:nvPr>
            <p:ph idx="1"/>
          </p:nvPr>
        </p:nvSpPr>
        <p:spPr>
          <a:xfrm>
            <a:off x="457200" y="1484784"/>
            <a:ext cx="8229600" cy="5112568"/>
          </a:xfrm>
        </p:spPr>
        <p:txBody>
          <a:bodyPr>
            <a:normAutofit lnSpcReduction="10000"/>
          </a:bodyPr>
          <a:lstStyle/>
          <a:p>
            <a:pPr algn="just">
              <a:buNone/>
            </a:pPr>
            <a:r>
              <a:rPr lang="it-IT" dirty="0" smtClean="0"/>
              <a:t>8. E’ il criterio della specializzazione che disciplina la nomina del perito. Il giudice sceglie d’ufficio il perito nelle liste che riguardano e professioni e le arti costituite in ordini o collegi.</a:t>
            </a:r>
          </a:p>
          <a:p>
            <a:pPr algn="just">
              <a:buNone/>
            </a:pPr>
            <a:r>
              <a:rPr lang="it-IT" dirty="0" smtClean="0"/>
              <a:t>9. La  prestazione della perizia è obbligatoria (ex art 314, 3 comma).</a:t>
            </a:r>
          </a:p>
          <a:p>
            <a:pPr algn="just">
              <a:buNone/>
            </a:pPr>
            <a:r>
              <a:rPr lang="it-IT" dirty="0" smtClean="0"/>
              <a:t>10. Il giudice deve valutare le conclusioni dei periti con piena libertà ( principio del libero convincimento del giudice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Rito penale Rocco</a:t>
            </a:r>
            <a:endParaRPr lang="it-IT" dirty="0"/>
          </a:p>
        </p:txBody>
      </p:sp>
      <p:sp>
        <p:nvSpPr>
          <p:cNvPr id="3" name="Segnaposto contenuto 2"/>
          <p:cNvSpPr>
            <a:spLocks noGrp="1"/>
          </p:cNvSpPr>
          <p:nvPr>
            <p:ph idx="1"/>
          </p:nvPr>
        </p:nvSpPr>
        <p:spPr>
          <a:xfrm>
            <a:off x="457200" y="1484784"/>
            <a:ext cx="8229600" cy="4968552"/>
          </a:xfrm>
        </p:spPr>
        <p:txBody>
          <a:bodyPr>
            <a:normAutofit lnSpcReduction="10000"/>
          </a:bodyPr>
          <a:lstStyle/>
          <a:p>
            <a:pPr algn="just">
              <a:buNone/>
            </a:pPr>
            <a:r>
              <a:rPr lang="it-IT" dirty="0" smtClean="0"/>
              <a:t>11. Non è possibile ammettere in giudizio perizia diversa da quella regolata dalla legge. Infatti gli atti concernenti la perizia stragiudiziale, se non allegati al fascicolo del procedimento, devono essere considerati come un qualsiasi documento estraneo al giudizio.</a:t>
            </a:r>
          </a:p>
          <a:p>
            <a:pPr algn="just">
              <a:buNone/>
            </a:pPr>
            <a:r>
              <a:rPr lang="it-IT" dirty="0" smtClean="0"/>
              <a:t>12. Sono considerati, infine, vere e proprie perizie gli accertamenti e le ispezioni, sempre che siano eseguite da persone nominate dal giudice.</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innovazioni normative </a:t>
            </a:r>
            <a:endParaRPr lang="it-IT" dirty="0"/>
          </a:p>
        </p:txBody>
      </p:sp>
      <p:sp>
        <p:nvSpPr>
          <p:cNvPr id="3" name="Segnaposto contenuto 2"/>
          <p:cNvSpPr>
            <a:spLocks noGrp="1"/>
          </p:cNvSpPr>
          <p:nvPr>
            <p:ph idx="1"/>
          </p:nvPr>
        </p:nvSpPr>
        <p:spPr>
          <a:xfrm>
            <a:off x="457200" y="1628800"/>
            <a:ext cx="8229600" cy="4824536"/>
          </a:xfrm>
        </p:spPr>
        <p:txBody>
          <a:bodyPr/>
          <a:lstStyle/>
          <a:p>
            <a:pPr>
              <a:buNone/>
            </a:pPr>
            <a:r>
              <a:rPr lang="it-IT" b="1" dirty="0" smtClean="0"/>
              <a:t>Capitolo III</a:t>
            </a:r>
          </a:p>
          <a:p>
            <a:pPr algn="just">
              <a:buNone/>
            </a:pPr>
            <a:endParaRPr lang="it-IT" dirty="0" smtClean="0"/>
          </a:p>
          <a:p>
            <a:pPr algn="just">
              <a:buNone/>
            </a:pPr>
            <a:r>
              <a:rPr lang="it-IT" dirty="0" smtClean="0"/>
              <a:t>L’atteggiamento di diffidenza del nostro legislatore nei confronti della perizia, subisce delle correzioni con la modifica dell’art 314 del </a:t>
            </a:r>
            <a:r>
              <a:rPr lang="it-IT" dirty="0" err="1" smtClean="0"/>
              <a:t>c.p.p.</a:t>
            </a:r>
            <a:r>
              <a:rPr lang="it-IT" dirty="0" smtClean="0"/>
              <a:t> del 1930 ad opera dell’art.15 della legge di riforma 18 giugno 1955, n.517.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3"/>
          <p:cNvSpPr>
            <a:spLocks noGrp="1"/>
          </p:cNvSpPr>
          <p:nvPr>
            <p:ph type="title"/>
          </p:nvPr>
        </p:nvSpPr>
        <p:spPr/>
        <p:txBody>
          <a:bodyPr/>
          <a:lstStyle/>
          <a:p>
            <a:pPr eaLnBrk="1" hangingPunct="1"/>
            <a:r>
              <a:rPr lang="it-IT" dirty="0" smtClean="0"/>
              <a:t>Aspetti giuridici della perizia</a:t>
            </a:r>
          </a:p>
        </p:txBody>
      </p:sp>
      <p:sp>
        <p:nvSpPr>
          <p:cNvPr id="5123" name="Segnaposto contenuto 4"/>
          <p:cNvSpPr>
            <a:spLocks noGrp="1"/>
          </p:cNvSpPr>
          <p:nvPr>
            <p:ph idx="1"/>
          </p:nvPr>
        </p:nvSpPr>
        <p:spPr>
          <a:xfrm>
            <a:off x="457200" y="1844824"/>
            <a:ext cx="8229600" cy="4281339"/>
          </a:xfrm>
        </p:spPr>
        <p:txBody>
          <a:bodyPr/>
          <a:lstStyle/>
          <a:p>
            <a:pPr eaLnBrk="1" hangingPunct="1">
              <a:buNone/>
            </a:pPr>
            <a:r>
              <a:rPr lang="it-IT" b="1" dirty="0" smtClean="0"/>
              <a:t>Obbiettivi della lezione</a:t>
            </a:r>
          </a:p>
          <a:p>
            <a:pPr eaLnBrk="1" hangingPunct="1">
              <a:buNone/>
            </a:pPr>
            <a:endParaRPr lang="it-IT" b="1" dirty="0" smtClean="0"/>
          </a:p>
          <a:p>
            <a:pPr eaLnBrk="1" hangingPunct="1">
              <a:buNone/>
            </a:pPr>
            <a:r>
              <a:rPr lang="it-IT" dirty="0" smtClean="0"/>
              <a:t>Lo scopo principale di questa lezione consiste essenzialmente nell’esposizione organica delle leggi dell’ordinamento italiano che hanno regolato la figura del consulente grafico dalla fine del XIX secolo alla fine del XX secolo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00232" y="0"/>
            <a:ext cx="6686568" cy="1285860"/>
          </a:xfrm>
        </p:spPr>
        <p:txBody>
          <a:bodyPr>
            <a:normAutofit fontScale="90000"/>
          </a:bodyPr>
          <a:lstStyle/>
          <a:p>
            <a:r>
              <a:rPr lang="it-IT" dirty="0" smtClean="0"/>
              <a:t>L’ art. 15 della  </a:t>
            </a:r>
            <a:br>
              <a:rPr lang="it-IT" dirty="0" smtClean="0"/>
            </a:br>
            <a:r>
              <a:rPr lang="it-IT" dirty="0" smtClean="0"/>
              <a:t>legge n. 517 del 18.06.1955</a:t>
            </a:r>
            <a:endParaRPr lang="it-IT" dirty="0"/>
          </a:p>
        </p:txBody>
      </p:sp>
      <p:sp>
        <p:nvSpPr>
          <p:cNvPr id="3" name="Segnaposto contenuto 2"/>
          <p:cNvSpPr>
            <a:spLocks noGrp="1"/>
          </p:cNvSpPr>
          <p:nvPr>
            <p:ph idx="1"/>
          </p:nvPr>
        </p:nvSpPr>
        <p:spPr>
          <a:xfrm>
            <a:off x="457200" y="2420888"/>
            <a:ext cx="8229600" cy="3705275"/>
          </a:xfrm>
        </p:spPr>
        <p:txBody>
          <a:bodyPr/>
          <a:lstStyle/>
          <a:p>
            <a:pPr algn="just">
              <a:buNone/>
            </a:pPr>
            <a:r>
              <a:rPr lang="it-IT" dirty="0" smtClean="0"/>
              <a:t>L’articolo 15 della legge di riforma del 18 Giugno 1955 n. 517 stabiliva che la perizia era obbligatoria e non meramente facoltativa ogni volta che il giudice avesse individuato la necessità di indagini richiedenti “ particolari cognizioni di determinate scienze o arti ”.</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Art.220 del </a:t>
            </a:r>
            <a:r>
              <a:rPr lang="it-IT" dirty="0" err="1" smtClean="0"/>
              <a:t>c.p.p.</a:t>
            </a:r>
            <a:r>
              <a:rPr lang="it-IT" dirty="0" smtClean="0"/>
              <a:t> del 1988</a:t>
            </a:r>
            <a:endParaRPr lang="it-IT" dirty="0"/>
          </a:p>
        </p:txBody>
      </p:sp>
      <p:sp>
        <p:nvSpPr>
          <p:cNvPr id="3" name="Segnaposto contenuto 2"/>
          <p:cNvSpPr>
            <a:spLocks noGrp="1"/>
          </p:cNvSpPr>
          <p:nvPr>
            <p:ph idx="1"/>
          </p:nvPr>
        </p:nvSpPr>
        <p:spPr>
          <a:xfrm>
            <a:off x="457200" y="1484784"/>
            <a:ext cx="8229600" cy="4968552"/>
          </a:xfrm>
        </p:spPr>
        <p:txBody>
          <a:bodyPr/>
          <a:lstStyle/>
          <a:p>
            <a:pPr algn="just">
              <a:buNone/>
            </a:pPr>
            <a:r>
              <a:rPr lang="it-IT" dirty="0" smtClean="0"/>
              <a:t>Nel 1988 il nuovo codice di procedura penale introduceva ulteriori e più efficaci innovazioni.</a:t>
            </a:r>
          </a:p>
          <a:p>
            <a:pPr algn="just">
              <a:buNone/>
            </a:pPr>
            <a:r>
              <a:rPr lang="it-IT" dirty="0" smtClean="0"/>
              <a:t>L’art.220 configurava un’ipotesi di discrezionalità vincolata e pertanto se il giudice ravvisava la sussistenza dei presupposti di un’indagine peritale, non poteva non ammetterla. Il giudice aveva comunque l’obbligo di considerare i dati fattuali presi a base della perizia e i criteri utilizzati per lo svolgimento delle operazioni.</a:t>
            </a:r>
          </a:p>
          <a:p>
            <a:pPr algn="just">
              <a:buNone/>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Art.226, 2° comma c.p.p.</a:t>
            </a:r>
            <a:endParaRPr lang="it-IT" dirty="0"/>
          </a:p>
        </p:txBody>
      </p:sp>
      <p:sp>
        <p:nvSpPr>
          <p:cNvPr id="3" name="Segnaposto contenuto 2"/>
          <p:cNvSpPr>
            <a:spLocks noGrp="1"/>
          </p:cNvSpPr>
          <p:nvPr>
            <p:ph idx="1"/>
          </p:nvPr>
        </p:nvSpPr>
        <p:spPr/>
        <p:txBody>
          <a:bodyPr/>
          <a:lstStyle/>
          <a:p>
            <a:pPr algn="just">
              <a:buNone/>
            </a:pPr>
            <a:r>
              <a:rPr lang="it-IT" dirty="0" smtClean="0"/>
              <a:t>L’art. 226, 2° comma, del codice di procedura penale del 1988 disponeva che il giudice potesse formulare i quesiti solo dopo aver sentito “il perito, i consulenti tecnici, il pubblico ministero ed i difensori presenti”.</a:t>
            </a:r>
          </a:p>
          <a:p>
            <a:pPr algn="just">
              <a:buNone/>
            </a:pPr>
            <a:r>
              <a:rPr lang="it-IT" dirty="0" smtClean="0"/>
              <a:t>Solo in questo modo i quesiti peritali scaturivano dal contributo indispensabile di una pluralità di soggetti competenti in modo scientifico.</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230, 2° comma c.p.p.</a:t>
            </a:r>
            <a:endParaRPr lang="it-IT" dirty="0"/>
          </a:p>
        </p:txBody>
      </p:sp>
      <p:sp>
        <p:nvSpPr>
          <p:cNvPr id="3" name="Segnaposto contenuto 2"/>
          <p:cNvSpPr>
            <a:spLocks noGrp="1"/>
          </p:cNvSpPr>
          <p:nvPr>
            <p:ph idx="1"/>
          </p:nvPr>
        </p:nvSpPr>
        <p:spPr>
          <a:xfrm>
            <a:off x="457200" y="2060848"/>
            <a:ext cx="8229600" cy="4065315"/>
          </a:xfrm>
        </p:spPr>
        <p:txBody>
          <a:bodyPr/>
          <a:lstStyle/>
          <a:p>
            <a:pPr algn="just">
              <a:buNone/>
            </a:pPr>
            <a:r>
              <a:rPr lang="it-IT" dirty="0" smtClean="0"/>
              <a:t>Secondo l’articolo 230 </a:t>
            </a:r>
            <a:r>
              <a:rPr lang="it-IT" dirty="0" err="1" smtClean="0"/>
              <a:t>c.p.p.</a:t>
            </a:r>
            <a:r>
              <a:rPr lang="it-IT" dirty="0" smtClean="0"/>
              <a:t>, 2° comma, i consulenti tecnici avevano la possibilità di proporre direttamente ai periti, senza la mediazione del giudice, l’effettuazione di indagini specifiche e di formulare riserve ed osservazioni, che potevano essere inserite obbligatoriamente nella relazione peritale.</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Natura giuridica della perizia</a:t>
            </a:r>
            <a:endParaRPr lang="it-IT" dirty="0"/>
          </a:p>
        </p:txBody>
      </p:sp>
      <p:sp>
        <p:nvSpPr>
          <p:cNvPr id="3" name="Segnaposto contenuto 2"/>
          <p:cNvSpPr>
            <a:spLocks noGrp="1"/>
          </p:cNvSpPr>
          <p:nvPr>
            <p:ph idx="1"/>
          </p:nvPr>
        </p:nvSpPr>
        <p:spPr>
          <a:xfrm>
            <a:off x="457200" y="1412776"/>
            <a:ext cx="8229600" cy="4824536"/>
          </a:xfrm>
        </p:spPr>
        <p:txBody>
          <a:bodyPr/>
          <a:lstStyle/>
          <a:p>
            <a:pPr algn="just">
              <a:buNone/>
            </a:pPr>
            <a:r>
              <a:rPr lang="it-IT" dirty="0" smtClean="0"/>
              <a:t>Con il codice di procedura penale del 1988 veniva risolto il problema della natura giuridica della perizia. Il legislatore inseriva l’istituto della perizia nell’ambito del titolo II del </a:t>
            </a:r>
            <a:r>
              <a:rPr lang="it-IT" dirty="0" err="1" smtClean="0"/>
              <a:t>c.p.p.</a:t>
            </a:r>
            <a:r>
              <a:rPr lang="it-IT" dirty="0" smtClean="0"/>
              <a:t>, riconducendolo tra i mezzi di prova, e, secondo quanto previsto dal 1° comma dell’art.220, le indagini peritali andavano ricollegate alle ipotesi in cui occorreva acquisire dati o valutazioni che richiedono specifiche competenze.</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Elenco degli Esperti </a:t>
            </a:r>
            <a:endParaRPr lang="it-IT" dirty="0"/>
          </a:p>
        </p:txBody>
      </p:sp>
      <p:sp>
        <p:nvSpPr>
          <p:cNvPr id="3" name="Segnaposto contenuto 2"/>
          <p:cNvSpPr>
            <a:spLocks noGrp="1"/>
          </p:cNvSpPr>
          <p:nvPr>
            <p:ph idx="1"/>
          </p:nvPr>
        </p:nvSpPr>
        <p:spPr>
          <a:xfrm>
            <a:off x="457200" y="1988840"/>
            <a:ext cx="8229600" cy="4137323"/>
          </a:xfrm>
        </p:spPr>
        <p:txBody>
          <a:bodyPr/>
          <a:lstStyle/>
          <a:p>
            <a:pPr algn="just">
              <a:buNone/>
            </a:pPr>
            <a:r>
              <a:rPr lang="it-IT" dirty="0" smtClean="0"/>
              <a:t>Ai sensi dell’articolo 67, disposizioni attuative del c.p.p., è stata prevista la costituzione di un elenco dei periti presso ogni tribunale. </a:t>
            </a:r>
          </a:p>
          <a:p>
            <a:pPr algn="just">
              <a:buNone/>
            </a:pPr>
            <a:r>
              <a:rPr lang="it-IT" dirty="0" smtClean="0"/>
              <a:t>In tale elenco sono sempre inserite le categorie di esperti in medicina legale, psichiatria, contabilità, ingegneria, balistica, chimica, in </a:t>
            </a:r>
            <a:r>
              <a:rPr lang="it-IT" b="1" dirty="0" smtClean="0"/>
              <a:t>analisi e comparazione della grafia</a:t>
            </a:r>
            <a:r>
              <a:rPr lang="it-IT" dirty="0" smtClean="0"/>
              <a:t>. </a:t>
            </a:r>
            <a:endParaRPr lang="it-IT"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Perizia grafologica e perizia grafica</a:t>
            </a:r>
            <a:endParaRPr lang="it-IT" sz="3600" dirty="0"/>
          </a:p>
        </p:txBody>
      </p:sp>
      <p:sp>
        <p:nvSpPr>
          <p:cNvPr id="3" name="Segnaposto contenuto 2"/>
          <p:cNvSpPr>
            <a:spLocks noGrp="1"/>
          </p:cNvSpPr>
          <p:nvPr>
            <p:ph idx="1"/>
          </p:nvPr>
        </p:nvSpPr>
        <p:spPr>
          <a:xfrm>
            <a:off x="457200" y="1447800"/>
            <a:ext cx="8229600" cy="5029200"/>
          </a:xfrm>
        </p:spPr>
        <p:txBody>
          <a:bodyPr/>
          <a:lstStyle/>
          <a:p>
            <a:pPr algn="just">
              <a:buNone/>
            </a:pPr>
            <a:r>
              <a:rPr lang="it-IT" sz="2800" dirty="0" smtClean="0"/>
              <a:t>L’articolo 67, modificato dall’articolo 11 del decreto legislativo 14 gennaio 1991, n.12, non parlava più di esperti in grafologia , ma di esperti in analisi e comparazioni della grafia. </a:t>
            </a:r>
          </a:p>
          <a:p>
            <a:pPr algn="just">
              <a:buNone/>
            </a:pPr>
            <a:r>
              <a:rPr lang="it-IT" sz="2800" dirty="0" smtClean="0"/>
              <a:t>La </a:t>
            </a:r>
            <a:r>
              <a:rPr lang="it-IT" sz="2800" b="1" dirty="0" smtClean="0"/>
              <a:t>perizia grafologica </a:t>
            </a:r>
            <a:r>
              <a:rPr lang="it-IT" sz="2800" dirty="0" smtClean="0"/>
              <a:t>prende in considerazione la personalità dell’individuo, e perciò si scontrava con il divieto dell’ l’art.220 ,2° comma, per il quale non sono ammesse perizie per stabilire la tendenza a delinquere, il carattere e la personalità dell’imputato e in genere le qualità psichiche indipendenti da cause patologiche.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Obbligo della perizia grafica</a:t>
            </a:r>
            <a:endParaRPr lang="it-IT" dirty="0"/>
          </a:p>
        </p:txBody>
      </p:sp>
      <p:sp>
        <p:nvSpPr>
          <p:cNvPr id="3" name="Segnaposto contenuto 2"/>
          <p:cNvSpPr>
            <a:spLocks noGrp="1"/>
          </p:cNvSpPr>
          <p:nvPr>
            <p:ph idx="1"/>
          </p:nvPr>
        </p:nvSpPr>
        <p:spPr/>
        <p:txBody>
          <a:bodyPr/>
          <a:lstStyle/>
          <a:p>
            <a:pPr algn="just">
              <a:buNone/>
            </a:pPr>
            <a:endParaRPr lang="it-IT" smtClean="0"/>
          </a:p>
          <a:p>
            <a:pPr algn="just">
              <a:buNone/>
            </a:pPr>
            <a:r>
              <a:rPr lang="it-IT" smtClean="0"/>
              <a:t>La </a:t>
            </a:r>
            <a:r>
              <a:rPr lang="it-IT" b="1" dirty="0" smtClean="0"/>
              <a:t>perizia grafica </a:t>
            </a:r>
            <a:r>
              <a:rPr lang="it-IT" dirty="0" smtClean="0"/>
              <a:t>fa riferimento all’accertamento dell’autenticità o della falsità di uno scritto oppure ricerca l’eventuale identità di provenienza di diversi elaborati.</a:t>
            </a:r>
            <a:endParaRPr lang="it-IT" smtClean="0"/>
          </a:p>
          <a:p>
            <a:pPr algn="just">
              <a:buNone/>
            </a:pPr>
            <a:r>
              <a:rPr lang="it-IT" dirty="0" smtClean="0"/>
              <a:t>La stessa va disposta anche in presenza di competenza specifica del giudice</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Aspetti giuridici</a:t>
            </a:r>
            <a:endParaRPr lang="it-IT" dirty="0"/>
          </a:p>
        </p:txBody>
      </p:sp>
      <p:sp>
        <p:nvSpPr>
          <p:cNvPr id="3" name="Segnaposto contenuto 2"/>
          <p:cNvSpPr>
            <a:spLocks noGrp="1"/>
          </p:cNvSpPr>
          <p:nvPr>
            <p:ph idx="1"/>
          </p:nvPr>
        </p:nvSpPr>
        <p:spPr>
          <a:xfrm>
            <a:off x="457200" y="2132856"/>
            <a:ext cx="8229600" cy="3993307"/>
          </a:xfrm>
        </p:spPr>
        <p:txBody>
          <a:bodyPr/>
          <a:lstStyle/>
          <a:p>
            <a:pPr algn="just"/>
            <a:r>
              <a:rPr lang="it-IT" b="1" dirty="0" smtClean="0"/>
              <a:t>Capitolo I: </a:t>
            </a:r>
            <a:r>
              <a:rPr lang="it-IT" dirty="0" smtClean="0"/>
              <a:t>L’istituto della perizia nei codici di procedura penale del 1865 e del 1913</a:t>
            </a:r>
          </a:p>
          <a:p>
            <a:pPr algn="just"/>
            <a:r>
              <a:rPr lang="it-IT" b="1" dirty="0" smtClean="0"/>
              <a:t>Capitolo II: </a:t>
            </a:r>
            <a:r>
              <a:rPr lang="it-IT" dirty="0" smtClean="0"/>
              <a:t>Nuovi principi direttivi della perizia nel codice del 1930</a:t>
            </a:r>
          </a:p>
          <a:p>
            <a:pPr algn="just"/>
            <a:r>
              <a:rPr lang="it-IT" b="1" dirty="0" smtClean="0"/>
              <a:t>Capitolo III: </a:t>
            </a:r>
            <a:r>
              <a:rPr lang="it-IT" dirty="0" smtClean="0"/>
              <a:t>Innovazioni in materia di perizia nel codice di procedura penale dal 1955 al 1988.</a:t>
            </a:r>
            <a:endParaRPr lang="it-IT"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Capitolo I-Codice del 1865</a:t>
            </a:r>
            <a:endParaRPr lang="it-IT" dirty="0"/>
          </a:p>
        </p:txBody>
      </p:sp>
      <p:sp>
        <p:nvSpPr>
          <p:cNvPr id="3" name="Segnaposto contenuto 2"/>
          <p:cNvSpPr>
            <a:spLocks noGrp="1"/>
          </p:cNvSpPr>
          <p:nvPr>
            <p:ph idx="1"/>
          </p:nvPr>
        </p:nvSpPr>
        <p:spPr>
          <a:xfrm>
            <a:off x="467544" y="1556792"/>
            <a:ext cx="8229600" cy="4680520"/>
          </a:xfrm>
        </p:spPr>
        <p:txBody>
          <a:bodyPr>
            <a:normAutofit lnSpcReduction="10000"/>
          </a:bodyPr>
          <a:lstStyle/>
          <a:p>
            <a:pPr algn="just">
              <a:buNone/>
            </a:pPr>
            <a:r>
              <a:rPr lang="it-IT" b="1" dirty="0" smtClean="0"/>
              <a:t>Capitolo I</a:t>
            </a:r>
          </a:p>
          <a:p>
            <a:pPr algn="just">
              <a:buNone/>
            </a:pPr>
            <a:endParaRPr lang="it-IT" dirty="0" smtClean="0"/>
          </a:p>
          <a:p>
            <a:pPr algn="just">
              <a:buNone/>
            </a:pPr>
            <a:r>
              <a:rPr lang="it-IT" dirty="0" smtClean="0"/>
              <a:t>La perizia nata come un istituto di larga applicazione, ha vissuto nel tempo alterne vicende, e solo negli ultimi decenni ha conosciuto un costante allargamento della sua area di operatività.</a:t>
            </a:r>
          </a:p>
          <a:p>
            <a:pPr algn="just">
              <a:buNone/>
            </a:pPr>
            <a:r>
              <a:rPr lang="it-IT" dirty="0" smtClean="0"/>
              <a:t>L’istituto conosce la sua più vasta applicazione nel sistema delineato nel codice del 1865.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Codice del 1865</a:t>
            </a:r>
            <a:endParaRPr lang="it-IT" dirty="0"/>
          </a:p>
        </p:txBody>
      </p:sp>
      <p:sp>
        <p:nvSpPr>
          <p:cNvPr id="3" name="Segnaposto contenuto 2"/>
          <p:cNvSpPr>
            <a:spLocks noGrp="1"/>
          </p:cNvSpPr>
          <p:nvPr>
            <p:ph idx="1"/>
          </p:nvPr>
        </p:nvSpPr>
        <p:spPr>
          <a:xfrm>
            <a:off x="457200" y="2276872"/>
            <a:ext cx="8229600" cy="3849291"/>
          </a:xfrm>
        </p:spPr>
        <p:txBody>
          <a:bodyPr/>
          <a:lstStyle/>
          <a:p>
            <a:pPr algn="just">
              <a:buNone/>
            </a:pPr>
            <a:r>
              <a:rPr lang="it-IT" dirty="0" smtClean="0"/>
              <a:t>All’epoca nelle aule giudiziarie, i periti sostenevano ognuno di essere assertore di indiscusse verità scientifiche nonché delle tesi più contrastanti. </a:t>
            </a:r>
          </a:p>
          <a:p>
            <a:pPr algn="just">
              <a:buNone/>
            </a:pPr>
            <a:r>
              <a:rPr lang="it-IT" dirty="0" smtClean="0"/>
              <a:t>Si verificava perciò spesso la situazione in cui i periti fossero tutti di parere diverso.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Codice del 1913</a:t>
            </a:r>
            <a:endParaRPr lang="it-IT" dirty="0"/>
          </a:p>
        </p:txBody>
      </p:sp>
      <p:sp>
        <p:nvSpPr>
          <p:cNvPr id="3" name="Segnaposto contenuto 2"/>
          <p:cNvSpPr>
            <a:spLocks noGrp="1"/>
          </p:cNvSpPr>
          <p:nvPr>
            <p:ph idx="1"/>
          </p:nvPr>
        </p:nvSpPr>
        <p:spPr/>
        <p:txBody>
          <a:bodyPr/>
          <a:lstStyle/>
          <a:p>
            <a:pPr algn="just">
              <a:buNone/>
            </a:pPr>
            <a:r>
              <a:rPr lang="it-IT" dirty="0" smtClean="0"/>
              <a:t>Il codice del 1913 al fine di evitare le insidie e le problematiche sorte nel sistema processuale precedente ed in particolare che ogni perito asserisse una verità diversa, ammise per determinati casi la perizia a due, stabilendo che, nell’ipotesi di dissenso, un terzo perito intervenisse a formare la maggioranza, aggiungendo il suo parere a quello di uno dei dissenzienti.</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Legislatore del 1930</a:t>
            </a:r>
            <a:endParaRPr lang="it-IT" dirty="0"/>
          </a:p>
        </p:txBody>
      </p:sp>
      <p:sp>
        <p:nvSpPr>
          <p:cNvPr id="3" name="Segnaposto contenuto 2"/>
          <p:cNvSpPr>
            <a:spLocks noGrp="1"/>
          </p:cNvSpPr>
          <p:nvPr>
            <p:ph idx="1"/>
          </p:nvPr>
        </p:nvSpPr>
        <p:spPr/>
        <p:txBody>
          <a:bodyPr/>
          <a:lstStyle/>
          <a:p>
            <a:pPr algn="just">
              <a:buNone/>
            </a:pPr>
            <a:r>
              <a:rPr lang="it-IT" b="1" dirty="0" smtClean="0"/>
              <a:t>Capitolo II</a:t>
            </a:r>
          </a:p>
          <a:p>
            <a:pPr algn="just">
              <a:buNone/>
            </a:pPr>
            <a:endParaRPr lang="it-IT" b="1" dirty="0" smtClean="0"/>
          </a:p>
          <a:p>
            <a:pPr algn="just">
              <a:buNone/>
            </a:pPr>
            <a:r>
              <a:rPr lang="it-IT" dirty="0" smtClean="0"/>
              <a:t>La vera restrizione dell’area di operatività concessa al perito avvenne ad opera del legislatore del 1930, nelle intenzioni del quale era l’autorità giudiziaria ad avere il ruolo principale, se non l’unico, all’interno del processo penale.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TotalTime>
  <Words>1427</Words>
  <Application>Microsoft Macintosh PowerPoint</Application>
  <PresentationFormat>Presentazione su schermo (4:3)</PresentationFormat>
  <Paragraphs>79</Paragraphs>
  <Slides>27</Slides>
  <Notes>1</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Lezione N.25 “Aspetti giuridici e criminalistici della perizia grafica e sua evoluzione normativa ”</vt:lpstr>
      <vt:lpstr>Aspetti giuridici della perizia</vt:lpstr>
      <vt:lpstr>Aspetti giuridici</vt:lpstr>
      <vt:lpstr>Presentazione di PowerPoint</vt:lpstr>
      <vt:lpstr>Capitolo I-Codice del 1865</vt:lpstr>
      <vt:lpstr>Il  Codice del 1865</vt:lpstr>
      <vt:lpstr>Il Codice del 1913</vt:lpstr>
      <vt:lpstr>Presentazione di PowerPoint</vt:lpstr>
      <vt:lpstr>Il Legislatore del 1930</vt:lpstr>
      <vt:lpstr>L’articolo 314 c.p.p.abrogato </vt:lpstr>
      <vt:lpstr>La prima motivazione</vt:lpstr>
      <vt:lpstr>Le altre motivazioni</vt:lpstr>
      <vt:lpstr>Il Codice Rocco</vt:lpstr>
      <vt:lpstr>Rito penale Rocco </vt:lpstr>
      <vt:lpstr>Rito penale Rocco</vt:lpstr>
      <vt:lpstr>Il Codice Rocco</vt:lpstr>
      <vt:lpstr>Rito penale Rocco</vt:lpstr>
      <vt:lpstr>Presentazione di PowerPoint</vt:lpstr>
      <vt:lpstr>Le innovazioni normative </vt:lpstr>
      <vt:lpstr>L’ art. 15 della   legge n. 517 del 18.06.1955</vt:lpstr>
      <vt:lpstr>Art.220 del c.p.p. del 1988</vt:lpstr>
      <vt:lpstr>Art.226, 2° comma c.p.p.</vt:lpstr>
      <vt:lpstr>Art. 230, 2° comma c.p.p.</vt:lpstr>
      <vt:lpstr>Natura giuridica della perizia</vt:lpstr>
      <vt:lpstr>Elenco degli Esperti </vt:lpstr>
      <vt:lpstr>Perizia grafologica e perizia grafica</vt:lpstr>
      <vt:lpstr>Obbligo della perizia grafica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dc:creator>
  <cp:lastModifiedBy>Gennaro Gino Mazza</cp:lastModifiedBy>
  <cp:revision>80</cp:revision>
  <dcterms:created xsi:type="dcterms:W3CDTF">2014-06-10T16:14:44Z</dcterms:created>
  <dcterms:modified xsi:type="dcterms:W3CDTF">2017-01-16T17:29:01Z</dcterms:modified>
</cp:coreProperties>
</file>