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1" r:id="rId11"/>
    <p:sldId id="272" r:id="rId12"/>
    <p:sldId id="273" r:id="rId13"/>
    <p:sldId id="263" r:id="rId14"/>
    <p:sldId id="264" r:id="rId15"/>
    <p:sldId id="265" r:id="rId16"/>
    <p:sldId id="274" r:id="rId17"/>
    <p:sldId id="275" r:id="rId18"/>
    <p:sldId id="278" r:id="rId19"/>
    <p:sldId id="276" r:id="rId20"/>
    <p:sldId id="266" r:id="rId21"/>
    <p:sldId id="267" r:id="rId2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2" y="-1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93B990-198F-42A9-A062-E37BED101BB5}" type="datetimeFigureOut">
              <a:rPr lang="it-IT"/>
              <a:pPr>
                <a:defRPr/>
              </a:pPr>
              <a:t>16/01/17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328980-66DD-4D0C-BBB2-7C0DF8096F8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266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ACD23-05C1-4E6E-9EFA-63DB16AFC35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CF23C-1504-45CE-A426-1BD5523B363D}" type="datetimeFigureOut">
              <a:rPr lang="it-IT" smtClean="0"/>
              <a:pPr>
                <a:defRPr/>
              </a:pPr>
              <a:t>16/01/17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88C56-2C91-4DAF-B92B-F48AEF9D29B8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80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CF23C-1504-45CE-A426-1BD5523B363D}" type="datetimeFigureOut">
              <a:rPr lang="it-IT" smtClean="0"/>
              <a:pPr>
                <a:defRPr/>
              </a:pPr>
              <a:t>16/01/17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88C56-2C91-4DAF-B92B-F48AEF9D29B8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02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CF23C-1504-45CE-A426-1BD5523B363D}" type="datetimeFigureOut">
              <a:rPr lang="it-IT" smtClean="0"/>
              <a:pPr>
                <a:defRPr/>
              </a:pPr>
              <a:t>16/01/17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88C56-2C91-4DAF-B92B-F48AEF9D29B8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25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346A-1B58-4EB2-A4CA-395B5AE19F45}" type="datetimeFigureOut">
              <a:rPr lang="it-IT"/>
              <a:pPr>
                <a:defRPr/>
              </a:pPr>
              <a:t>16/01/17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AED1-A491-4F63-91C0-28BE512D5A7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14546" y="142860"/>
            <a:ext cx="6472254" cy="11430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357188" y="1785938"/>
            <a:ext cx="8572500" cy="4572000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it-IT"/>
              <a:t>Contenuto Slide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D2A3-02CC-6540-BEB7-38B8496AD4F5}" type="datetimeFigureOut">
              <a:rPr lang="it-IT" smtClean="0"/>
              <a:t>16/01/17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DD10-4A7F-424E-AACA-12E339C849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43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CF23C-1504-45CE-A426-1BD5523B363D}" type="datetimeFigureOut">
              <a:rPr lang="it-IT" smtClean="0"/>
              <a:pPr>
                <a:defRPr/>
              </a:pPr>
              <a:t>16/01/17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88C56-2C91-4DAF-B92B-F48AEF9D29B8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03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CF23C-1504-45CE-A426-1BD5523B363D}" type="datetimeFigureOut">
              <a:rPr lang="it-IT" smtClean="0"/>
              <a:pPr>
                <a:defRPr/>
              </a:pPr>
              <a:t>16/01/17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88C56-2C91-4DAF-B92B-F48AEF9D29B8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37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CF23C-1504-45CE-A426-1BD5523B363D}" type="datetimeFigureOut">
              <a:rPr lang="it-IT" smtClean="0"/>
              <a:pPr>
                <a:defRPr/>
              </a:pPr>
              <a:t>16/01/17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88C56-2C91-4DAF-B92B-F48AEF9D29B8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96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CF23C-1504-45CE-A426-1BD5523B363D}" type="datetimeFigureOut">
              <a:rPr lang="it-IT" smtClean="0"/>
              <a:pPr>
                <a:defRPr/>
              </a:pPr>
              <a:t>16/01/17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88C56-2C91-4DAF-B92B-F48AEF9D29B8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73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CF23C-1504-45CE-A426-1BD5523B363D}" type="datetimeFigureOut">
              <a:rPr lang="it-IT" smtClean="0"/>
              <a:pPr>
                <a:defRPr/>
              </a:pPr>
              <a:t>16/01/17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88C56-2C91-4DAF-B92B-F48AEF9D29B8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CF23C-1504-45CE-A426-1BD5523B363D}" type="datetimeFigureOut">
              <a:rPr lang="it-IT" smtClean="0"/>
              <a:pPr>
                <a:defRPr/>
              </a:pPr>
              <a:t>16/01/17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88C56-2C91-4DAF-B92B-F48AEF9D29B8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81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CF23C-1504-45CE-A426-1BD5523B363D}" type="datetimeFigureOut">
              <a:rPr lang="it-IT" smtClean="0"/>
              <a:pPr>
                <a:defRPr/>
              </a:pPr>
              <a:t>16/01/17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88C56-2C91-4DAF-B92B-F48AEF9D29B8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35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9CF23C-1504-45CE-A426-1BD5523B363D}" type="datetimeFigureOut">
              <a:rPr lang="it-IT" smtClean="0"/>
              <a:pPr>
                <a:defRPr/>
              </a:pPr>
              <a:t>16/01/17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288C56-2C91-4DAF-B92B-F48AEF9D29B8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08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ctrTitle" idx="4294967295"/>
          </p:nvPr>
        </p:nvSpPr>
        <p:spPr>
          <a:xfrm>
            <a:off x="2786063" y="2928938"/>
            <a:ext cx="6357937" cy="2286000"/>
          </a:xfrm>
        </p:spPr>
        <p:txBody>
          <a:bodyPr/>
          <a:lstStyle/>
          <a:p>
            <a:pPr eaLnBrk="1" hangingPunct="1"/>
            <a:r>
              <a:rPr lang="it-IT" dirty="0" smtClean="0"/>
              <a:t>Lezione N.5</a:t>
            </a:r>
            <a:br>
              <a:rPr lang="it-IT" dirty="0" smtClean="0"/>
            </a:br>
            <a:r>
              <a:rPr lang="it-IT" dirty="0" smtClean="0"/>
              <a:t>“</a:t>
            </a:r>
            <a:r>
              <a:rPr lang="it-IT" b="1" i="1" dirty="0" smtClean="0"/>
              <a:t>Nozioni delle leggi della scrittura</a:t>
            </a:r>
            <a:r>
              <a:rPr lang="it-IT" dirty="0" smtClean="0"/>
              <a:t>”</a:t>
            </a:r>
          </a:p>
        </p:txBody>
      </p:sp>
      <p:pic>
        <p:nvPicPr>
          <p:cNvPr id="2" name="Immagine 1" descr="LOGO SCEL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6741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Scrittura a 17 anni</a:t>
            </a:r>
            <a:endParaRPr lang="it-IT" sz="3600" dirty="0"/>
          </a:p>
        </p:txBody>
      </p:sp>
      <p:pic>
        <p:nvPicPr>
          <p:cNvPr id="4" name="Segnaposto contenuto 3" descr="Schermata 04-2456764 alle 09.39.5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7272807" cy="309634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Scrittura in età matura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Esempi di scritture in età matura</a:t>
            </a:r>
            <a:endParaRPr lang="it-IT" dirty="0"/>
          </a:p>
        </p:txBody>
      </p:sp>
      <p:pic>
        <p:nvPicPr>
          <p:cNvPr id="4" name="Immagine 3" descr="Schermata 04-2456764 alle 09.40.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6912"/>
            <a:ext cx="7553325" cy="3667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Scrittura di anziano robusto</a:t>
            </a:r>
            <a:endParaRPr lang="it-IT" sz="3600" dirty="0"/>
          </a:p>
        </p:txBody>
      </p:sp>
      <p:pic>
        <p:nvPicPr>
          <p:cNvPr id="4" name="Segnaposto contenuto 3" descr="Schermata 04-2456764 alle 09.41.2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7056784" cy="367240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Sesso e scrittura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/>
              <a:t>Capitolo II</a:t>
            </a:r>
          </a:p>
          <a:p>
            <a:pPr algn="just">
              <a:buNone/>
            </a:pPr>
            <a:r>
              <a:rPr lang="it-IT" dirty="0" smtClean="0"/>
              <a:t>E’ statisticamente accertato che la scrittura femminile abitualmente non ha la medesima espressione grafica di quella maschile.</a:t>
            </a:r>
          </a:p>
          <a:p>
            <a:pPr algn="just">
              <a:buNone/>
            </a:pPr>
            <a:r>
              <a:rPr lang="it-IT" dirty="0" smtClean="0"/>
              <a:t>Nella donna, infatti , diversamente articolate si presentano le tendenze </a:t>
            </a:r>
            <a:r>
              <a:rPr lang="it-IT" dirty="0" err="1" smtClean="0"/>
              <a:t>personologiche</a:t>
            </a:r>
            <a:r>
              <a:rPr lang="it-IT" dirty="0" smtClean="0"/>
              <a:t> </a:t>
            </a:r>
            <a:r>
              <a:rPr lang="it-IT" dirty="0" err="1" smtClean="0"/>
              <a:t>intersecantesi</a:t>
            </a:r>
            <a:r>
              <a:rPr lang="it-IT" dirty="0" smtClean="0"/>
              <a:t> vicendevolmente con le interazioni sociali e con le istanze culturali.</a:t>
            </a:r>
          </a:p>
          <a:p>
            <a:pPr algn="just"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biochimismo corporeo femminile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dirty="0" smtClean="0"/>
              <a:t>Un ruolo peraltro non di meno condizionante è rappresentato da tutte quelle variazioni del biochimismo corporeo.</a:t>
            </a:r>
          </a:p>
          <a:p>
            <a:pPr algn="just">
              <a:buNone/>
            </a:pPr>
            <a:r>
              <a:rPr lang="it-IT" dirty="0" smtClean="0"/>
              <a:t>Basti pensare alla minor forza della muscolatura corporea, alla maternità, alle variazioni cicliche endocrine, al complesso fenomeno della menopausa.</a:t>
            </a:r>
          </a:p>
          <a:p>
            <a:pPr algn="just">
              <a:buNone/>
            </a:pPr>
            <a:r>
              <a:rPr lang="it-IT" dirty="0" smtClean="0"/>
              <a:t>Lo scritto femminile si presenta con segni piuttosto sottili, delicati, con volute ed arricciamenti capricciosi</a:t>
            </a: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biochimismo corporeo maschile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 smtClean="0"/>
              <a:t>Nella grafia maschile, al contrario, i connotati precedenti vengono sostenuti da una scrittura più uniforme, con segni più robusti e più gravi.</a:t>
            </a:r>
          </a:p>
          <a:p>
            <a:pPr algn="just">
              <a:buNone/>
            </a:pPr>
            <a:r>
              <a:rPr lang="it-IT" dirty="0" smtClean="0"/>
              <a:t>Frequentemente la scrittura si accompagna alla “marcatura” del foglio.</a:t>
            </a:r>
          </a:p>
          <a:p>
            <a:pPr algn="just">
              <a:buNone/>
            </a:pPr>
            <a:r>
              <a:rPr lang="it-IT" dirty="0" smtClean="0"/>
              <a:t>Tuttavia in alcune donne con il carattere mascolino, la scrittura presenta alcuni dei tratti maschili su menzionati.</a:t>
            </a:r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Scritture femminili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Esempi di scritture femminili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6" name="Immagine 5" descr="Schermata 04-2456764 alle 09.35.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5419725" cy="1409700"/>
          </a:xfrm>
          <a:prstGeom prst="rect">
            <a:avLst/>
          </a:prstGeom>
        </p:spPr>
      </p:pic>
      <p:pic>
        <p:nvPicPr>
          <p:cNvPr id="7" name="Immagine 6" descr="Schermata 04-2456764 alle 09.35.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365104"/>
            <a:ext cx="736282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Scritture maschili 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Esempi di scritture maschili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Schermata 04-2456764 alle 09.36.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08920"/>
            <a:ext cx="767715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Scritture femminili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scritture femminili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Schermata 04-2456764 alle 09.35.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7362825" cy="1524000"/>
          </a:xfrm>
          <a:prstGeom prst="rect">
            <a:avLst/>
          </a:prstGeom>
        </p:spPr>
      </p:pic>
      <p:pic>
        <p:nvPicPr>
          <p:cNvPr id="5" name="Immagine 4" descr="Schermata 04-2456764 alle 09.35.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133600"/>
            <a:ext cx="7362825" cy="1524000"/>
          </a:xfrm>
          <a:prstGeom prst="rect">
            <a:avLst/>
          </a:prstGeom>
        </p:spPr>
      </p:pic>
      <p:pic>
        <p:nvPicPr>
          <p:cNvPr id="7" name="Immagine 6" descr="Schermata 04-2456764 alle 09.35.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572000"/>
            <a:ext cx="5419725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Scritture maschili</a:t>
            </a:r>
            <a:endParaRPr lang="it-IT" sz="3600" dirty="0"/>
          </a:p>
        </p:txBody>
      </p:sp>
      <p:pic>
        <p:nvPicPr>
          <p:cNvPr id="4" name="Segnaposto contenuto 3" descr="Schermata 04-2456764 alle 09.36.5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694" r="18694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dirty="0" smtClean="0"/>
              <a:t>Il Sistema Nervoso Centrale </a:t>
            </a:r>
          </a:p>
        </p:txBody>
      </p:sp>
      <p:sp>
        <p:nvSpPr>
          <p:cNvPr id="5123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it-IT" b="1" dirty="0" smtClean="0"/>
              <a:t>Obiettivi della lezione</a:t>
            </a:r>
          </a:p>
          <a:p>
            <a:pPr algn="just" eaLnBrk="1" hangingPunct="1">
              <a:buNone/>
            </a:pPr>
            <a:r>
              <a:rPr lang="it-IT" dirty="0" smtClean="0"/>
              <a:t>Nell’uomo il sistema nervoso centrale non presenta con gli anni fenomeni regolari di accrescimento o di alterazione.</a:t>
            </a:r>
          </a:p>
          <a:p>
            <a:pPr algn="just" eaLnBrk="1" hangingPunct="1">
              <a:buNone/>
            </a:pPr>
            <a:r>
              <a:rPr lang="it-IT" dirty="0" smtClean="0"/>
              <a:t>Anche la scrittura si trova senza relazione diretta con l’età.</a:t>
            </a:r>
          </a:p>
          <a:p>
            <a:pPr algn="just" eaLnBrk="1" hangingPunct="1">
              <a:buNone/>
            </a:pPr>
            <a:r>
              <a:rPr lang="it-IT" dirty="0" smtClean="0"/>
              <a:t>Analogamente la scrittura è nella sua essenza indipendente dal sesso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Carattere e scrittura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Capitolo III</a:t>
            </a:r>
          </a:p>
          <a:p>
            <a:pPr algn="just">
              <a:buNone/>
            </a:pPr>
            <a:r>
              <a:rPr lang="it-IT" dirty="0" smtClean="0"/>
              <a:t>La scrittura risente anche del carattere di un individuo e in maniera rilevante di particolari circostanze </a:t>
            </a:r>
            <a:r>
              <a:rPr lang="it-IT" dirty="0" err="1" smtClean="0"/>
              <a:t>fisio-psicologiche</a:t>
            </a:r>
            <a:r>
              <a:rPr lang="it-IT" dirty="0" smtClean="0"/>
              <a:t> che, giocoforza, si ripercuotono sulla grafia.</a:t>
            </a:r>
          </a:p>
          <a:p>
            <a:pPr algn="just">
              <a:buNone/>
            </a:pPr>
            <a:r>
              <a:rPr lang="it-IT" dirty="0" smtClean="0"/>
              <a:t>La noia conferisce alla grafia trascuratezza (“quanto pesa questa penna”), la grafia assume forme prive di forza, d’impulso.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Ansia e scrittura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Ansia e tensione tingono la scrittura di incertezza, con segni grafici veloci, a volte incomprensibili per la tendenza alla omissione di parti di lettere o di intere singole lettere-</a:t>
            </a:r>
          </a:p>
          <a:p>
            <a:pPr algn="just">
              <a:buNone/>
            </a:pPr>
            <a:r>
              <a:rPr lang="it-IT" dirty="0" smtClean="0"/>
              <a:t>Anche la stanchezza può produrre effetti negativi sulla scrittura con segni imprecisi specie se si associa a sopore e sonnolenza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I CAPITOLI DELLA LEZIONE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it-IT" b="1" dirty="0" smtClean="0"/>
              <a:t>Capitolo I</a:t>
            </a:r>
            <a:r>
              <a:rPr lang="it-IT" dirty="0" smtClean="0"/>
              <a:t>: Età e  scrittura</a:t>
            </a:r>
          </a:p>
          <a:p>
            <a:endParaRPr lang="it-IT" dirty="0" smtClean="0"/>
          </a:p>
          <a:p>
            <a:r>
              <a:rPr lang="it-IT" b="1" dirty="0" smtClean="0"/>
              <a:t>Capitolo II </a:t>
            </a:r>
            <a:r>
              <a:rPr lang="it-IT" dirty="0" smtClean="0"/>
              <a:t>: Sesso e scrittura</a:t>
            </a:r>
          </a:p>
          <a:p>
            <a:pPr>
              <a:buNone/>
            </a:pPr>
            <a:endParaRPr lang="it-IT" dirty="0" smtClean="0"/>
          </a:p>
          <a:p>
            <a:r>
              <a:rPr lang="it-IT" b="1" dirty="0" smtClean="0"/>
              <a:t>Capitolo III </a:t>
            </a:r>
            <a:r>
              <a:rPr lang="it-IT" dirty="0" smtClean="0"/>
              <a:t>: Carattere e scrittura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ETA’ E SCRITTURA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Capitolo I</a:t>
            </a:r>
          </a:p>
          <a:p>
            <a:pPr algn="just">
              <a:buNone/>
            </a:pPr>
            <a:r>
              <a:rPr lang="it-IT" dirty="0" smtClean="0"/>
              <a:t>Sebbene la scrittura sia senza relazione diretta con l’età, i grafologi possono, in molti casi, indicare un’età approssimativa.</a:t>
            </a:r>
          </a:p>
          <a:p>
            <a:pPr algn="just">
              <a:buNone/>
            </a:pPr>
            <a:r>
              <a:rPr lang="it-IT" dirty="0" smtClean="0"/>
              <a:t>La scrittura riflette lo sviluppo progressivo dell’intelligenza, la debolezza senile ed anche i sentimenti che si possono incontrare solo in certi periodi della vita</a:t>
            </a:r>
          </a:p>
          <a:p>
            <a:pPr algn="r">
              <a:buNone/>
            </a:pPr>
            <a:endParaRPr lang="it-IT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Le trasformazioni della scrittura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dirty="0" smtClean="0"/>
              <a:t>L’età produce lente trasformazioni nella scrittura così come anche dal punto di vista somatico. E’ pertanto sempre valido l’aforisma “ si invecchia anche nella scrittura “-</a:t>
            </a:r>
          </a:p>
          <a:p>
            <a:pPr algn="just">
              <a:buNone/>
            </a:pPr>
            <a:r>
              <a:rPr lang="it-IT" dirty="0" smtClean="0"/>
              <a:t>Nel fanciullo predominano i tratti infantili tipici: movimenti lenti, scrittura sempre uguale, precisa e pedissequa.</a:t>
            </a:r>
          </a:p>
          <a:p>
            <a:pPr algn="just">
              <a:buNone/>
            </a:pPr>
            <a:r>
              <a:rPr lang="it-IT" dirty="0" smtClean="0"/>
              <a:t>Avvicinandosi alla crisi puberale i tratti cambiano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Le modificazioni grafiche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dirty="0" smtClean="0"/>
              <a:t>Le modificazioni grafiche, quindi, si evolvono fino a che l’organismo non raggiunge un più completo sviluppo ed acquista carattere definitivo solo in un secondo momento con l’evoluzione della personalità.</a:t>
            </a:r>
          </a:p>
          <a:p>
            <a:pPr algn="just">
              <a:buNone/>
            </a:pPr>
            <a:r>
              <a:rPr lang="it-IT" dirty="0" smtClean="0"/>
              <a:t>La cosiddetta </a:t>
            </a:r>
            <a:r>
              <a:rPr lang="it-IT" b="1" dirty="0" smtClean="0"/>
              <a:t>personalità grafica</a:t>
            </a:r>
            <a:r>
              <a:rPr lang="it-IT" dirty="0" smtClean="0"/>
              <a:t>,le modificazioni successive, derivanti dall’età, si riducono grandemente, in quanto la scrittura raggiunge nel tempo una sua stabilizzazione.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Vecchiaia e  scrittura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dirty="0" smtClean="0"/>
              <a:t>Con il sopraggiungere della vecchiaia, così come l’andatura, anche la scrittura può presentare incertezze, deficienze, e più o meno notevoli modificazioni del tracciato grafico tanto maggiori quanto più accentuate si presentano le eventuali affezioni organiche e/o psicorganiche.</a:t>
            </a:r>
          </a:p>
          <a:p>
            <a:pPr algn="just">
              <a:buNone/>
            </a:pPr>
            <a:r>
              <a:rPr lang="it-IT" dirty="0" smtClean="0"/>
              <a:t>Tuttavia non mancano casi in cui la scrittura conserva inalterata la nitidezza anche nel tempo.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Scrittura di bambina a </a:t>
            </a:r>
            <a:r>
              <a:rPr lang="it-IT" sz="3600" dirty="0" err="1" smtClean="0"/>
              <a:t>7</a:t>
            </a:r>
            <a:r>
              <a:rPr lang="it-IT" sz="3600" dirty="0" smtClean="0"/>
              <a:t> anni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Esempi di scritture giovanili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Schermata 04-2456764 alle 09.38.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852936"/>
            <a:ext cx="6134100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Scrittura a 13 anni</a:t>
            </a:r>
            <a:endParaRPr lang="it-IT" sz="3600" dirty="0"/>
          </a:p>
        </p:txBody>
      </p:sp>
      <p:pic>
        <p:nvPicPr>
          <p:cNvPr id="4" name="Segnaposto contenuto 3" descr="Schermata 04-2456764 alle 09.39.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992" b="12992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641</Words>
  <Application>Microsoft Macintosh PowerPoint</Application>
  <PresentationFormat>Presentazione su schermo (4:3)</PresentationFormat>
  <Paragraphs>60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Lezione N.5 “Nozioni delle leggi della scrittura”</vt:lpstr>
      <vt:lpstr>Il Sistema Nervoso Centrale </vt:lpstr>
      <vt:lpstr>I CAPITOLI DELLA LEZIONE</vt:lpstr>
      <vt:lpstr>ETA’ E SCRITTURA</vt:lpstr>
      <vt:lpstr>Le trasformazioni della scrittura</vt:lpstr>
      <vt:lpstr>Le modificazioni grafiche</vt:lpstr>
      <vt:lpstr>Vecchiaia e  scrittura</vt:lpstr>
      <vt:lpstr>Scrittura di bambina a 7 anni</vt:lpstr>
      <vt:lpstr>Scrittura a 13 anni</vt:lpstr>
      <vt:lpstr>Scrittura a 17 anni</vt:lpstr>
      <vt:lpstr>Scrittura in età matura</vt:lpstr>
      <vt:lpstr>Scrittura di anziano robusto</vt:lpstr>
      <vt:lpstr>Sesso e scrittura</vt:lpstr>
      <vt:lpstr>biochimismo corporeo femminile</vt:lpstr>
      <vt:lpstr>biochimismo corporeo maschile</vt:lpstr>
      <vt:lpstr>Scritture femminili</vt:lpstr>
      <vt:lpstr>Scritture maschili </vt:lpstr>
      <vt:lpstr>Scritture femminili</vt:lpstr>
      <vt:lpstr>Scritture maschili</vt:lpstr>
      <vt:lpstr>Carattere e scrittura</vt:lpstr>
      <vt:lpstr>Ansia e scrittura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</dc:creator>
  <cp:lastModifiedBy>Gennaro Gino Mazza</cp:lastModifiedBy>
  <cp:revision>52</cp:revision>
  <dcterms:created xsi:type="dcterms:W3CDTF">2014-05-08T10:08:37Z</dcterms:created>
  <dcterms:modified xsi:type="dcterms:W3CDTF">2017-01-16T17:12:46Z</dcterms:modified>
</cp:coreProperties>
</file>